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2" r:id="rId2"/>
    <p:sldId id="257" r:id="rId3"/>
    <p:sldId id="270" r:id="rId4"/>
    <p:sldId id="267" r:id="rId5"/>
    <p:sldId id="268" r:id="rId6"/>
    <p:sldId id="269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D9881-F61A-4101-A719-8B18E8174FAB}" type="datetimeFigureOut">
              <a:rPr lang="en-CA" smtClean="0"/>
              <a:t>2019-06-27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82D22-2EFB-4A1E-8FB5-8FC7855BFF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3325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2019-06-27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024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2019-06-27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968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2019-06-27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026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2019-06-27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71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2019-06-27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157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2019-06-27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382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2019-06-27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23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2019-06-27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450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2019-06-27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94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2019-06-27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93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6A64-6936-4507-8E97-162A5EE45C54}" type="datetimeFigureOut">
              <a:rPr lang="en-CA" smtClean="0"/>
              <a:t>2019-06-27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E4698-18B5-46DF-82F6-48527A501C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149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C6A64-6936-4507-8E97-162A5EE45C54}" type="datetimeFigureOut">
              <a:rPr lang="en-CA" smtClean="0"/>
              <a:t>2019-06-27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E4698-18B5-46DF-82F6-48527A501C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79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5084" y="2198718"/>
            <a:ext cx="9144000" cy="1309253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Engineering Education</a:t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sz="3600" dirty="0" smtClean="0"/>
              <a:t>Jesse Zhu, Western University</a:t>
            </a:r>
            <a:br>
              <a:rPr lang="en-CA" sz="3600" dirty="0" smtClean="0"/>
            </a:br>
            <a:r>
              <a:rPr lang="en-CA" sz="3600" dirty="0" smtClean="0"/>
              <a:t>Canadian Academy of Engineering</a:t>
            </a:r>
            <a:endParaRPr lang="en-CA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87839"/>
            <a:ext cx="9144000" cy="1655762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A CAETS </a:t>
            </a:r>
            <a:r>
              <a:rPr lang="en-US" b="1" dirty="0"/>
              <a:t>Discussion </a:t>
            </a:r>
            <a:r>
              <a:rPr lang="en-US" b="1" dirty="0" smtClean="0"/>
              <a:t>Group</a:t>
            </a:r>
          </a:p>
          <a:p>
            <a:r>
              <a:rPr lang="en-US" b="1" dirty="0" smtClean="0"/>
              <a:t>Report to CAETS Council,  @ Stockholm, June 27, 2019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608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Engineering Education, the Working Group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The working group met 3:13-5:15, June 24, 2019</a:t>
            </a:r>
          </a:p>
          <a:p>
            <a:r>
              <a:rPr lang="en-CA" sz="3200" dirty="0" smtClean="0"/>
              <a:t>15~20 people attended the meeting, representing a large number of countries: </a:t>
            </a:r>
            <a:br>
              <a:rPr lang="en-CA" sz="3200" dirty="0" smtClean="0"/>
            </a:br>
            <a:r>
              <a:rPr lang="en-CA" sz="3200" dirty="0" smtClean="0"/>
              <a:t>Britain, Australia, Japan, New Zealand, Korean, Hungary, Nigeria, South Africa, Netherlands, Canada, - list to be completed. </a:t>
            </a:r>
          </a:p>
          <a:p>
            <a:r>
              <a:rPr lang="en-CA" sz="3200" dirty="0" smtClean="0"/>
              <a:t>Various issues were discussed. </a:t>
            </a:r>
          </a:p>
          <a:p>
            <a:r>
              <a:rPr lang="en-CA" sz="3200" dirty="0" smtClean="0"/>
              <a:t>A tentative action plan was formed.</a:t>
            </a:r>
          </a:p>
        </p:txBody>
      </p:sp>
    </p:spTree>
    <p:extLst>
      <p:ext uri="{BB962C8B-B14F-4D97-AF65-F5344CB8AC3E}">
        <p14:creationId xmlns:p14="http://schemas.microsoft.com/office/powerpoint/2010/main" val="14380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16514"/>
            <a:ext cx="9168516" cy="3541486"/>
          </a:xfrm>
          <a:prstGeom prst="rect">
            <a:avLst/>
          </a:prstGeom>
        </p:spPr>
      </p:pic>
      <p:pic>
        <p:nvPicPr>
          <p:cNvPr id="9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101" y="-431270"/>
            <a:ext cx="942789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7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Issues raised and discussed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Dynamic changes in </a:t>
            </a:r>
            <a:r>
              <a:rPr lang="en-CA" dirty="0"/>
              <a:t>Engineering </a:t>
            </a:r>
            <a:r>
              <a:rPr lang="en-CA" dirty="0" smtClean="0"/>
              <a:t>education</a:t>
            </a:r>
          </a:p>
          <a:p>
            <a:r>
              <a:rPr lang="en-CA" dirty="0" smtClean="0"/>
              <a:t>The diversified needs</a:t>
            </a:r>
          </a:p>
          <a:p>
            <a:r>
              <a:rPr lang="en-CA" dirty="0" smtClean="0"/>
              <a:t>The impact of technology</a:t>
            </a:r>
          </a:p>
          <a:p>
            <a:r>
              <a:rPr lang="en-CA" dirty="0" smtClean="0"/>
              <a:t>Customized / </a:t>
            </a:r>
            <a:r>
              <a:rPr lang="en-US" dirty="0" smtClean="0"/>
              <a:t>personalized </a:t>
            </a:r>
            <a:r>
              <a:rPr lang="en-US" dirty="0"/>
              <a:t>learning (virtual experimentation, </a:t>
            </a:r>
            <a:r>
              <a:rPr lang="en-US" dirty="0" err="1"/>
              <a:t>etc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Lifelong learning – how does it </a:t>
            </a:r>
            <a:r>
              <a:rPr lang="en-US" dirty="0"/>
              <a:t>fit into engineering education?</a:t>
            </a:r>
          </a:p>
          <a:p>
            <a:r>
              <a:rPr lang="en-CA" dirty="0" smtClean="0"/>
              <a:t>What to expect </a:t>
            </a:r>
            <a:r>
              <a:rPr lang="en-CA" dirty="0"/>
              <a:t>in 25 years ?  50 years?  100 Years?</a:t>
            </a:r>
          </a:p>
          <a:p>
            <a:r>
              <a:rPr lang="en-US" dirty="0" smtClean="0"/>
              <a:t>Preparedness </a:t>
            </a:r>
            <a:r>
              <a:rPr lang="en-US" dirty="0"/>
              <a:t>at all levels</a:t>
            </a:r>
          </a:p>
          <a:p>
            <a:r>
              <a:rPr lang="en-US" dirty="0" smtClean="0"/>
              <a:t>Leadership not only to cope, but to lead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242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Observations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</a:t>
            </a:r>
            <a:r>
              <a:rPr lang="en-US" dirty="0"/>
              <a:t>academies are deeply involved in Engineering Education while others are not.</a:t>
            </a:r>
          </a:p>
          <a:p>
            <a:r>
              <a:rPr lang="en-US" dirty="0" err="1" smtClean="0"/>
              <a:t>EngEdu</a:t>
            </a:r>
            <a:r>
              <a:rPr lang="en-US" dirty="0" smtClean="0"/>
              <a:t> may be broadly defined (such as from </a:t>
            </a:r>
            <a:r>
              <a:rPr lang="en-US" dirty="0"/>
              <a:t>a pipeline perspective) </a:t>
            </a:r>
            <a:r>
              <a:rPr lang="en-US" dirty="0" smtClean="0"/>
              <a:t>or narrowly focused </a:t>
            </a:r>
            <a:r>
              <a:rPr lang="en-US" dirty="0"/>
              <a:t>on the university-level programs.  </a:t>
            </a:r>
          </a:p>
          <a:p>
            <a:r>
              <a:rPr lang="en-US" dirty="0" smtClean="0"/>
              <a:t>Would the </a:t>
            </a:r>
            <a:r>
              <a:rPr lang="en-US" dirty="0"/>
              <a:t>demand side (employer perspective) </a:t>
            </a:r>
            <a:r>
              <a:rPr lang="en-US" dirty="0" smtClean="0"/>
              <a:t>be driving the changes </a:t>
            </a:r>
            <a:r>
              <a:rPr lang="en-US" dirty="0"/>
              <a:t>over the coming decades?  </a:t>
            </a:r>
            <a:endParaRPr lang="en-US" dirty="0" smtClean="0"/>
          </a:p>
          <a:p>
            <a:r>
              <a:rPr lang="en-US" dirty="0" smtClean="0"/>
              <a:t>Things may vary large by </a:t>
            </a:r>
            <a:r>
              <a:rPr lang="en-US" dirty="0"/>
              <a:t>country (or groups of countries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STEM education </a:t>
            </a:r>
            <a:r>
              <a:rPr lang="en-US" dirty="0" smtClean="0"/>
              <a:t>may have a silent “E”?  </a:t>
            </a:r>
          </a:p>
          <a:p>
            <a:r>
              <a:rPr lang="en-US" dirty="0" smtClean="0"/>
              <a:t>Where is the next break-through?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There is a need for continued Discussion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8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 CAETS, what we can do (about </a:t>
            </a:r>
            <a:r>
              <a:rPr lang="en-CA" dirty="0" err="1" smtClean="0"/>
              <a:t>EngEdu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 smtClean="0"/>
              <a:t>“Sharing experiences/best practices among CAETS members”, how to benefit our members.</a:t>
            </a:r>
          </a:p>
          <a:p>
            <a:r>
              <a:rPr lang="en-US" sz="2400" dirty="0" smtClean="0"/>
              <a:t>Increasing the public awareness toward Engineering Education – still major building blocks for the economy. </a:t>
            </a:r>
          </a:p>
          <a:p>
            <a:r>
              <a:rPr lang="en-US" sz="2400" dirty="0" smtClean="0"/>
              <a:t>Making statement to voice CATES’ opinion and to promote Engineering Education – but how and to what details? </a:t>
            </a:r>
          </a:p>
          <a:p>
            <a:r>
              <a:rPr lang="en-CA" sz="2400" dirty="0"/>
              <a:t>Encouraging international education, exchanges and collaborations</a:t>
            </a:r>
          </a:p>
          <a:p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Articulating </a:t>
            </a:r>
            <a:r>
              <a:rPr lang="en-US" sz="2400" dirty="0"/>
              <a:t>a set of desired outcomes (distinct from those used for accreditation) for various stages in an “educating engineers” pipeline, </a:t>
            </a:r>
            <a:r>
              <a:rPr lang="en-US" sz="2400" dirty="0" smtClean="0"/>
              <a:t>e.g., offering </a:t>
            </a:r>
            <a:r>
              <a:rPr lang="en-US" sz="2400" dirty="0"/>
              <a:t>a self-assessment tool that could be used by institutions to evaluate their </a:t>
            </a:r>
            <a:r>
              <a:rPr lang="en-US" sz="2400" dirty="0" smtClean="0"/>
              <a:t>programs</a:t>
            </a:r>
            <a:r>
              <a:rPr lang="en-US" sz="2400" dirty="0"/>
              <a:t>.</a:t>
            </a:r>
          </a:p>
          <a:p>
            <a:endParaRPr lang="en-US" sz="2400" dirty="0" smtClean="0"/>
          </a:p>
          <a:p>
            <a:endParaRPr lang="en-CA" sz="2400" dirty="0" smtClean="0"/>
          </a:p>
          <a:p>
            <a:pPr marL="0" indent="0">
              <a:buNone/>
            </a:pPr>
            <a:r>
              <a:rPr lang="en-US" sz="1600" dirty="0" smtClean="0"/>
              <a:t>(We should not try to do what the International Engineering Alliance has done in terms of driving accreditation standards.)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793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A Tentative Action Plan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Establish an effective communication channel for further discussion </a:t>
            </a:r>
          </a:p>
          <a:p>
            <a:r>
              <a:rPr lang="en-CA" dirty="0" smtClean="0"/>
              <a:t>Forming a small working group to re-iterate and then converge ideas</a:t>
            </a:r>
          </a:p>
          <a:p>
            <a:r>
              <a:rPr lang="en-CA" dirty="0" smtClean="0"/>
              <a:t>To prepare a document for discussion within the group</a:t>
            </a:r>
          </a:p>
          <a:p>
            <a:r>
              <a:rPr lang="en-CA" dirty="0" smtClean="0"/>
              <a:t>Possibly, to bring such a good working document into the Seoul Meeting next year, when we shall seek broader consultation, and hopefully to form a CAETS statement for Engineering Education</a:t>
            </a:r>
          </a:p>
        </p:txBody>
      </p:sp>
    </p:spTree>
    <p:extLst>
      <p:ext uri="{BB962C8B-B14F-4D97-AF65-F5344CB8AC3E}">
        <p14:creationId xmlns:p14="http://schemas.microsoft.com/office/powerpoint/2010/main" val="302579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394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392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等线 Light</vt:lpstr>
      <vt:lpstr>Arial</vt:lpstr>
      <vt:lpstr>Calibri</vt:lpstr>
      <vt:lpstr>Calibri Light</vt:lpstr>
      <vt:lpstr>Wingdings</vt:lpstr>
      <vt:lpstr>Office Theme</vt:lpstr>
      <vt:lpstr>Engineering Education  Jesse Zhu, Western University Canadian Academy of Engineering</vt:lpstr>
      <vt:lpstr>Engineering Education, the Working Group</vt:lpstr>
      <vt:lpstr>PowerPoint Presentation</vt:lpstr>
      <vt:lpstr>Issues raised and discussed</vt:lpstr>
      <vt:lpstr>Observations</vt:lpstr>
      <vt:lpstr>As CAETS, what we can do (about EngEdu)</vt:lpstr>
      <vt:lpstr>A Tentative Action Plan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Education</dc:title>
  <dc:creator>Jesse Zhu</dc:creator>
  <cp:lastModifiedBy>Jesse Zhu</cp:lastModifiedBy>
  <cp:revision>43</cp:revision>
  <dcterms:created xsi:type="dcterms:W3CDTF">2019-06-24T11:25:44Z</dcterms:created>
  <dcterms:modified xsi:type="dcterms:W3CDTF">2019-06-27T09:01:00Z</dcterms:modified>
</cp:coreProperties>
</file>