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12192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7419" autoAdjust="0"/>
  </p:normalViewPr>
  <p:slideViewPr>
    <p:cSldViewPr snapToGrid="0">
      <p:cViewPr>
        <p:scale>
          <a:sx n="59" d="100"/>
          <a:sy n="59" d="100"/>
        </p:scale>
        <p:origin x="856" y="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56"/>
    </p:cViewPr>
  </p:sorterViewPr>
  <p:notesViewPr>
    <p:cSldViewPr snapToGrid="0">
      <p:cViewPr varScale="1">
        <p:scale>
          <a:sx n="63" d="100"/>
          <a:sy n="63" d="100"/>
        </p:scale>
        <p:origin x="42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1828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414" y="0"/>
            <a:ext cx="2971800" cy="1828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8F745-76BB-4607-ADFE-D3B6F864D5F4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3360" y="414303"/>
            <a:ext cx="6370320" cy="411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13360" y="4760525"/>
            <a:ext cx="6370320" cy="701717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2009121"/>
            <a:ext cx="2971800" cy="1828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414" y="12009120"/>
            <a:ext cx="2971800" cy="1828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EEAB4-90BB-4D4B-A016-93772E1ECE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186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Wingdings" panose="05000000000000000000" pitchFamily="2" charset="2"/>
      <a:buChar char="Ø"/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Courier New" panose="02070309020205020404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Calibri" panose="020F0502020204030204" pitchFamily="34" charset="0"/>
      <a:buChar char="⁻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Wingdings" panose="05000000000000000000" pitchFamily="2" charset="2"/>
      <a:buChar char="ü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k object 21"/>
          <p:cNvSpPr/>
          <p:nvPr/>
        </p:nvSpPr>
        <p:spPr>
          <a:xfrm>
            <a:off x="0" y="0"/>
            <a:ext cx="8183245" cy="6858000"/>
          </a:xfrm>
          <a:custGeom>
            <a:avLst/>
            <a:gdLst/>
            <a:ahLst/>
            <a:cxnLst/>
            <a:rect l="l" t="t" r="r" b="b"/>
            <a:pathLst>
              <a:path w="8183245" h="6858000">
                <a:moveTo>
                  <a:pt x="8183156" y="0"/>
                </a:moveTo>
                <a:lnTo>
                  <a:pt x="0" y="0"/>
                </a:lnTo>
                <a:lnTo>
                  <a:pt x="0" y="6858000"/>
                </a:lnTo>
                <a:lnTo>
                  <a:pt x="5972403" y="6858000"/>
                </a:lnTo>
                <a:lnTo>
                  <a:pt x="8183156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606F1AB-A275-41D7-ADF0-A656952720FD}"/>
              </a:ext>
            </a:extLst>
          </p:cNvPr>
          <p:cNvGrpSpPr/>
          <p:nvPr userDrawn="1"/>
        </p:nvGrpSpPr>
        <p:grpSpPr>
          <a:xfrm>
            <a:off x="6324600" y="-137220"/>
            <a:ext cx="6019800" cy="7104635"/>
            <a:chOff x="6324600" y="-137220"/>
            <a:chExt cx="6019800" cy="7104635"/>
          </a:xfrm>
          <a:noFill/>
        </p:grpSpPr>
        <p:sp>
          <p:nvSpPr>
            <p:cNvPr id="16" name="bk object 16"/>
            <p:cNvSpPr/>
            <p:nvPr/>
          </p:nvSpPr>
          <p:spPr>
            <a:xfrm>
              <a:off x="6324600" y="2514600"/>
              <a:ext cx="6019799" cy="4419599"/>
            </a:xfrm>
            <a:custGeom>
              <a:avLst/>
              <a:gdLst/>
              <a:ahLst/>
              <a:cxnLst/>
              <a:rect l="l" t="t" r="r" b="b"/>
              <a:pathLst>
                <a:path w="5788659" h="4247515">
                  <a:moveTo>
                    <a:pt x="0" y="4247454"/>
                  </a:moveTo>
                  <a:lnTo>
                    <a:pt x="5788108" y="0"/>
                  </a:lnTo>
                </a:path>
              </a:pathLst>
            </a:custGeom>
            <a:grpFill/>
            <a:ln w="129120"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bk object 17"/>
            <p:cNvSpPr/>
            <p:nvPr/>
          </p:nvSpPr>
          <p:spPr>
            <a:xfrm>
              <a:off x="8458200" y="-137220"/>
              <a:ext cx="2394002" cy="6063675"/>
            </a:xfrm>
            <a:custGeom>
              <a:avLst/>
              <a:gdLst/>
              <a:ahLst/>
              <a:cxnLst/>
              <a:rect l="l" t="t" r="r" b="b"/>
              <a:pathLst>
                <a:path w="2288540" h="5926455">
                  <a:moveTo>
                    <a:pt x="2287959" y="5926122"/>
                  </a:moveTo>
                  <a:lnTo>
                    <a:pt x="0" y="0"/>
                  </a:lnTo>
                </a:path>
              </a:pathLst>
            </a:custGeom>
            <a:grpFill/>
            <a:ln w="129120"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bk object 19"/>
            <p:cNvSpPr/>
            <p:nvPr/>
          </p:nvSpPr>
          <p:spPr>
            <a:xfrm>
              <a:off x="9067800" y="-137220"/>
              <a:ext cx="3276600" cy="2296280"/>
            </a:xfrm>
            <a:custGeom>
              <a:avLst/>
              <a:gdLst/>
              <a:ahLst/>
              <a:cxnLst/>
              <a:rect l="l" t="t" r="r" b="b"/>
              <a:pathLst>
                <a:path w="2938145" h="2006600">
                  <a:moveTo>
                    <a:pt x="0" y="0"/>
                  </a:moveTo>
                  <a:lnTo>
                    <a:pt x="2937633" y="2006294"/>
                  </a:lnTo>
                </a:path>
              </a:pathLst>
            </a:custGeom>
            <a:grpFill/>
            <a:ln w="129120"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bk object 20"/>
            <p:cNvSpPr/>
            <p:nvPr/>
          </p:nvSpPr>
          <p:spPr>
            <a:xfrm>
              <a:off x="7072642" y="2946512"/>
              <a:ext cx="5261227" cy="4020903"/>
            </a:xfrm>
            <a:custGeom>
              <a:avLst/>
              <a:gdLst>
                <a:gd name="connsiteX0" fmla="*/ 5120550 w 5120550"/>
                <a:gd name="connsiteY0" fmla="*/ 0 h 3802071"/>
                <a:gd name="connsiteX1" fmla="*/ 3781351 w 5120550"/>
                <a:gd name="connsiteY1" fmla="*/ 2724805 h 3802071"/>
                <a:gd name="connsiteX2" fmla="*/ 0 w 5120550"/>
                <a:gd name="connsiteY2" fmla="*/ 3802071 h 3802071"/>
                <a:gd name="connsiteX0" fmla="*/ 5261227 w 5261227"/>
                <a:gd name="connsiteY0" fmla="*/ 0 h 4020902"/>
                <a:gd name="connsiteX1" fmla="*/ 3781351 w 5261227"/>
                <a:gd name="connsiteY1" fmla="*/ 2943636 h 4020902"/>
                <a:gd name="connsiteX2" fmla="*/ 0 w 5261227"/>
                <a:gd name="connsiteY2" fmla="*/ 4020902 h 4020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61227" h="4020902">
                  <a:moveTo>
                    <a:pt x="5261227" y="0"/>
                  </a:moveTo>
                  <a:lnTo>
                    <a:pt x="3781351" y="2943636"/>
                  </a:lnTo>
                  <a:lnTo>
                    <a:pt x="0" y="4020902"/>
                  </a:lnTo>
                </a:path>
              </a:pathLst>
            </a:custGeom>
            <a:grpFill/>
            <a:ln w="129120"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C25E427A-6867-4FB3-95CF-2233FBD369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5859" y="493134"/>
            <a:ext cx="5826865" cy="2680617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5400"/>
              </a:lnSpc>
              <a:defRPr sz="51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Title of Presentation</a:t>
            </a:r>
            <a:endParaRPr lang="en-GB" dirty="0"/>
          </a:p>
        </p:txBody>
      </p:sp>
      <p:pic>
        <p:nvPicPr>
          <p:cNvPr id="24" name="Picture 23" descr="Applied-Reversed-Academy-Taglin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59" y="5024557"/>
            <a:ext cx="3383999" cy="141024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8DFD043-E54A-486F-9161-F9C00008F26D}"/>
              </a:ext>
            </a:extLst>
          </p:cNvPr>
          <p:cNvSpPr txBox="1"/>
          <p:nvPr userDrawn="1"/>
        </p:nvSpPr>
        <p:spPr>
          <a:xfrm>
            <a:off x="886617" y="3748029"/>
            <a:ext cx="54274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accent1"/>
                </a:solidFill>
              </a:rPr>
              <a:t>Hugh S Bradlow</a:t>
            </a:r>
          </a:p>
          <a:p>
            <a:r>
              <a:rPr lang="en-AU" dirty="0">
                <a:solidFill>
                  <a:schemeClr val="accent1"/>
                </a:solidFill>
              </a:rPr>
              <a:t>Australian Academy of Technology and Engineering</a:t>
            </a:r>
          </a:p>
          <a:p>
            <a:r>
              <a:rPr lang="en-AU" dirty="0">
                <a:solidFill>
                  <a:schemeClr val="accent1"/>
                </a:solidFill>
              </a:rPr>
              <a:t>Lucas </a:t>
            </a:r>
            <a:r>
              <a:rPr lang="en-AU" dirty="0" err="1">
                <a:solidFill>
                  <a:schemeClr val="accent1"/>
                </a:solidFill>
              </a:rPr>
              <a:t>Noldus</a:t>
            </a:r>
            <a:endParaRPr lang="en-AU" dirty="0">
              <a:solidFill>
                <a:schemeClr val="accent1"/>
              </a:solidFill>
            </a:endParaRPr>
          </a:p>
          <a:p>
            <a:r>
              <a:rPr lang="en-AU" dirty="0">
                <a:solidFill>
                  <a:schemeClr val="accent1"/>
                </a:solidFill>
              </a:rPr>
              <a:t>Netherlands Academy of Technology and Innovation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F802D6BD-6638-724D-B10C-583A3CB82D34}"/>
              </a:ext>
            </a:extLst>
          </p:cNvPr>
          <p:cNvSpPr/>
          <p:nvPr userDrawn="1"/>
        </p:nvSpPr>
        <p:spPr>
          <a:xfrm>
            <a:off x="484720" y="0"/>
            <a:ext cx="11708765" cy="6858000"/>
          </a:xfrm>
          <a:custGeom>
            <a:avLst/>
            <a:gdLst/>
            <a:ahLst/>
            <a:cxnLst/>
            <a:rect l="l" t="t" r="r" b="b"/>
            <a:pathLst>
              <a:path w="11708765" h="6858000">
                <a:moveTo>
                  <a:pt x="0" y="6858000"/>
                </a:moveTo>
                <a:lnTo>
                  <a:pt x="11708485" y="6858000"/>
                </a:lnTo>
                <a:lnTo>
                  <a:pt x="1170848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71DE4B4B-CD2D-B24E-89ED-91AEBACC1D73}"/>
              </a:ext>
            </a:extLst>
          </p:cNvPr>
          <p:cNvSpPr/>
          <p:nvPr userDrawn="1"/>
        </p:nvSpPr>
        <p:spPr>
          <a:xfrm>
            <a:off x="0" y="0"/>
            <a:ext cx="1643380" cy="6858000"/>
          </a:xfrm>
          <a:custGeom>
            <a:avLst/>
            <a:gdLst/>
            <a:ahLst/>
            <a:cxnLst/>
            <a:rect l="l" t="t" r="r" b="b"/>
            <a:pathLst>
              <a:path w="1643380" h="6858000">
                <a:moveTo>
                  <a:pt x="1643176" y="0"/>
                </a:moveTo>
                <a:lnTo>
                  <a:pt x="0" y="0"/>
                </a:lnTo>
                <a:lnTo>
                  <a:pt x="0" y="6858000"/>
                </a:lnTo>
                <a:lnTo>
                  <a:pt x="1015098" y="6858000"/>
                </a:lnTo>
                <a:lnTo>
                  <a:pt x="1643176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B267500-8552-3D44-9875-33D8C988FE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75" y="5662127"/>
            <a:ext cx="1043295" cy="879793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EA37B1-3F17-408F-A8A6-10B6399C38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5513" y="1800000"/>
            <a:ext cx="5881687" cy="3862555"/>
          </a:xfrm>
        </p:spPr>
        <p:txBody>
          <a:bodyPr/>
          <a:lstStyle>
            <a:lvl1pPr>
              <a:spcAft>
                <a:spcPts val="814"/>
              </a:spcAft>
              <a:defRPr b="1">
                <a:solidFill>
                  <a:schemeClr val="accent1"/>
                </a:solidFill>
              </a:defRPr>
            </a:lvl1pPr>
            <a:lvl2pPr marL="0" indent="0">
              <a:spcAft>
                <a:spcPts val="0"/>
              </a:spcAft>
              <a:buNone/>
              <a:tabLst>
                <a:tab pos="900000" algn="l"/>
              </a:tabLst>
              <a:defRPr>
                <a:solidFill>
                  <a:schemeClr val="accent1"/>
                </a:solidFill>
              </a:defRPr>
            </a:lvl2pPr>
          </a:lstStyle>
          <a:p>
            <a:pPr lvl="0"/>
            <a:r>
              <a:rPr lang="en-US" dirty="0"/>
              <a:t>Contents Heading</a:t>
            </a:r>
          </a:p>
          <a:p>
            <a:pPr lvl="1"/>
            <a:r>
              <a:rPr lang="en-US" dirty="0"/>
              <a:t>Contents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66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EA37B1-3F17-408F-A8A6-10B6399C38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5513" y="1800000"/>
            <a:ext cx="5881687" cy="3862555"/>
          </a:xfrm>
        </p:spPr>
        <p:txBody>
          <a:bodyPr>
            <a:normAutofit/>
          </a:bodyPr>
          <a:lstStyle>
            <a:lvl1pPr marL="0" indent="0">
              <a:lnSpc>
                <a:spcPts val="6000"/>
              </a:lnSpc>
              <a:spcAft>
                <a:spcPts val="0"/>
              </a:spcAft>
              <a:buNone/>
              <a:defRPr sz="5850" b="1">
                <a:solidFill>
                  <a:schemeClr val="tx2"/>
                </a:solidFill>
              </a:defRPr>
            </a:lvl1pPr>
            <a:lvl2pPr marL="0" indent="0">
              <a:lnSpc>
                <a:spcPts val="6000"/>
              </a:lnSpc>
              <a:spcAft>
                <a:spcPts val="0"/>
              </a:spcAft>
              <a:buFont typeface="Arial" panose="020B0604020202020204" pitchFamily="34" charset="0"/>
              <a:buNone/>
              <a:tabLst>
                <a:tab pos="900000" algn="l"/>
              </a:tabLst>
              <a:defRPr sz="5850"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Section</a:t>
            </a:r>
          </a:p>
          <a:p>
            <a:pPr lvl="1"/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16E0459A-69A0-1643-A9DD-4E73D9E11B32}"/>
              </a:ext>
            </a:extLst>
          </p:cNvPr>
          <p:cNvSpPr/>
          <p:nvPr userDrawn="1"/>
        </p:nvSpPr>
        <p:spPr>
          <a:xfrm>
            <a:off x="0" y="0"/>
            <a:ext cx="1643380" cy="6858000"/>
          </a:xfrm>
          <a:custGeom>
            <a:avLst/>
            <a:gdLst/>
            <a:ahLst/>
            <a:cxnLst/>
            <a:rect l="l" t="t" r="r" b="b"/>
            <a:pathLst>
              <a:path w="1643380" h="6858000">
                <a:moveTo>
                  <a:pt x="1643176" y="0"/>
                </a:moveTo>
                <a:lnTo>
                  <a:pt x="0" y="0"/>
                </a:lnTo>
                <a:lnTo>
                  <a:pt x="0" y="6858000"/>
                </a:lnTo>
                <a:lnTo>
                  <a:pt x="1015098" y="6858000"/>
                </a:lnTo>
                <a:lnTo>
                  <a:pt x="1643176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0CA3F1-4C63-3447-BF61-ED7E7A6DED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75" y="5662127"/>
            <a:ext cx="1043295" cy="879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0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AE00BA-EFAA-4181-852A-486AADA98E9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643380" y="1357161"/>
            <a:ext cx="9787422" cy="5032241"/>
          </a:xfrm>
        </p:spPr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en-US" dirty="0"/>
              <a:t>Body</a:t>
            </a:r>
          </a:p>
          <a:p>
            <a:pPr lvl="1"/>
            <a:r>
              <a:rPr lang="en-US" dirty="0"/>
              <a:t>Bullet</a:t>
            </a:r>
          </a:p>
          <a:p>
            <a:pPr lvl="2"/>
            <a:r>
              <a:rPr lang="en-US" dirty="0"/>
              <a:t>Bullet</a:t>
            </a:r>
          </a:p>
          <a:p>
            <a:pPr lvl="0"/>
            <a:endParaRPr lang="en-US" dirty="0"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0F92BB7C-C029-DB45-8E5A-61BDFCF1ADBE}"/>
              </a:ext>
            </a:extLst>
          </p:cNvPr>
          <p:cNvSpPr/>
          <p:nvPr userDrawn="1"/>
        </p:nvSpPr>
        <p:spPr>
          <a:xfrm>
            <a:off x="0" y="0"/>
            <a:ext cx="1643380" cy="6858000"/>
          </a:xfrm>
          <a:custGeom>
            <a:avLst/>
            <a:gdLst/>
            <a:ahLst/>
            <a:cxnLst/>
            <a:rect l="l" t="t" r="r" b="b"/>
            <a:pathLst>
              <a:path w="1643380" h="6858000">
                <a:moveTo>
                  <a:pt x="1643176" y="0"/>
                </a:moveTo>
                <a:lnTo>
                  <a:pt x="0" y="0"/>
                </a:lnTo>
                <a:lnTo>
                  <a:pt x="0" y="6858000"/>
                </a:lnTo>
                <a:lnTo>
                  <a:pt x="1015098" y="6858000"/>
                </a:lnTo>
                <a:lnTo>
                  <a:pt x="1643176" y="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78D1D3E-97E2-1841-AC12-5BF1808DDD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75" y="5662127"/>
            <a:ext cx="1043295" cy="8797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166474-16EF-4FE8-8090-A112A859D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380" y="136525"/>
            <a:ext cx="9787422" cy="993124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4E2A4-2C10-4776-BBC4-1AA4BCB8657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125160" y="6566653"/>
            <a:ext cx="4823861" cy="195547"/>
          </a:xfrm>
        </p:spPr>
        <p:txBody>
          <a:bodyPr/>
          <a:lstStyle/>
          <a:p>
            <a:r>
              <a:rPr lang="en-US"/>
              <a:t>Hugh Bradlow - CAETS Communication Comittee</a:t>
            </a:r>
            <a:endParaRPr lang="en-AU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337DC87-CF2A-4C83-809D-C855B5C93F7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F3D1BB7-5A4E-4CA8-A7A6-6014739D3E6D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899364-A6A8-4537-A2FE-3DE4F59A9C3B}"/>
              </a:ext>
            </a:extLst>
          </p:cNvPr>
          <p:cNvSpPr txBox="1"/>
          <p:nvPr userDrawn="1"/>
        </p:nvSpPr>
        <p:spPr>
          <a:xfrm>
            <a:off x="961893" y="6541920"/>
            <a:ext cx="2852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/>
              <a:t>Australian Academy of Technology and Engineering</a:t>
            </a:r>
          </a:p>
        </p:txBody>
      </p:sp>
    </p:spTree>
    <p:extLst>
      <p:ext uri="{BB962C8B-B14F-4D97-AF65-F5344CB8AC3E}">
        <p14:creationId xmlns:p14="http://schemas.microsoft.com/office/powerpoint/2010/main" val="94346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AE00BA-EFAA-4181-852A-486AADA98E9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607419" y="1366787"/>
            <a:ext cx="5007467" cy="49477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spcAft>
                <a:spcPts val="600"/>
              </a:spcAft>
              <a:defRPr/>
            </a:lvl3pPr>
          </a:lstStyle>
          <a:p>
            <a:pPr lvl="0"/>
            <a:r>
              <a:rPr lang="en-US" dirty="0"/>
              <a:t>Body</a:t>
            </a:r>
          </a:p>
          <a:p>
            <a:pPr lvl="1"/>
            <a:r>
              <a:rPr lang="en-US" dirty="0"/>
              <a:t>Bullet</a:t>
            </a:r>
          </a:p>
          <a:p>
            <a:pPr lvl="2"/>
            <a:r>
              <a:rPr lang="en-US" dirty="0"/>
              <a:t>Heading</a:t>
            </a:r>
          </a:p>
          <a:p>
            <a:pPr lvl="0"/>
            <a:endParaRPr lang="en-US" dirty="0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04463386-EBE8-234D-948E-682EF08472ED}"/>
              </a:ext>
            </a:extLst>
          </p:cNvPr>
          <p:cNvSpPr/>
          <p:nvPr userDrawn="1"/>
        </p:nvSpPr>
        <p:spPr>
          <a:xfrm>
            <a:off x="0" y="0"/>
            <a:ext cx="1643380" cy="6858000"/>
          </a:xfrm>
          <a:custGeom>
            <a:avLst/>
            <a:gdLst/>
            <a:ahLst/>
            <a:cxnLst/>
            <a:rect l="l" t="t" r="r" b="b"/>
            <a:pathLst>
              <a:path w="1643380" h="6858000">
                <a:moveTo>
                  <a:pt x="1643176" y="0"/>
                </a:moveTo>
                <a:lnTo>
                  <a:pt x="0" y="0"/>
                </a:lnTo>
                <a:lnTo>
                  <a:pt x="0" y="6858000"/>
                </a:lnTo>
                <a:lnTo>
                  <a:pt x="1015098" y="6858000"/>
                </a:lnTo>
                <a:lnTo>
                  <a:pt x="1643176" y="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297D5F-D1CD-2948-A49D-C7D1706A35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75" y="5662127"/>
            <a:ext cx="1043295" cy="8797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11F073-61F2-4A2C-9E1B-B9109C990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CABFD06-8299-44C5-B45E-36E7BC22B81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Hugh Bradlow - CAETS Communication Comittee</a:t>
            </a:r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F75925-6039-4490-865F-5E87FDC488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F3D1BB7-5A4E-4CA8-A7A6-6014739D3E6D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E306A1D-07A0-4974-A4AD-BCE3C1549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68101" y="1366787"/>
            <a:ext cx="5007467" cy="49477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spcAft>
                <a:spcPts val="600"/>
              </a:spcAft>
              <a:defRPr/>
            </a:lvl3pPr>
          </a:lstStyle>
          <a:p>
            <a:pPr lvl="0"/>
            <a:r>
              <a:rPr lang="en-US" dirty="0"/>
              <a:t>Body</a:t>
            </a:r>
          </a:p>
          <a:p>
            <a:pPr lvl="1"/>
            <a:r>
              <a:rPr lang="en-US" dirty="0"/>
              <a:t>Bullet</a:t>
            </a:r>
          </a:p>
          <a:p>
            <a:pPr lvl="2"/>
            <a:r>
              <a:rPr lang="en-US" dirty="0"/>
              <a:t>Heading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00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AE00BA-EFAA-4181-852A-486AADA98E9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607419" y="1366787"/>
            <a:ext cx="5007467" cy="49477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spcAft>
                <a:spcPts val="600"/>
              </a:spcAft>
              <a:defRPr/>
            </a:lvl3pPr>
          </a:lstStyle>
          <a:p>
            <a:pPr lvl="0"/>
            <a:r>
              <a:rPr lang="en-US" dirty="0"/>
              <a:t>Body</a:t>
            </a:r>
          </a:p>
          <a:p>
            <a:pPr lvl="1"/>
            <a:r>
              <a:rPr lang="en-US" dirty="0"/>
              <a:t>Bullet</a:t>
            </a:r>
          </a:p>
          <a:p>
            <a:pPr lvl="2"/>
            <a:r>
              <a:rPr lang="en-US" dirty="0"/>
              <a:t>Heading</a:t>
            </a:r>
          </a:p>
          <a:p>
            <a:pPr lvl="0"/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DA0477C-AA3C-49B0-82F8-D5837C479F9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69291" y="1366787"/>
            <a:ext cx="4940271" cy="4947749"/>
          </a:xfrm>
        </p:spPr>
        <p:txBody>
          <a:bodyPr vert="horz" lIns="0" tIns="0" rIns="0" bIns="0" rtlCol="0">
            <a:normAutofit/>
          </a:bodyPr>
          <a:lstStyle>
            <a:lvl1pPr>
              <a:defRPr lang="en-GB" dirty="0"/>
            </a:lvl1pPr>
          </a:lstStyle>
          <a:p>
            <a:pPr lvl="0"/>
            <a:r>
              <a:rPr lang="en-GB" dirty="0"/>
              <a:t>Body</a:t>
            </a:r>
          </a:p>
          <a:p>
            <a:pPr lvl="1"/>
            <a:r>
              <a:rPr lang="en-GB" dirty="0"/>
              <a:t>Bullet</a:t>
            </a:r>
          </a:p>
          <a:p>
            <a:pPr lvl="2"/>
            <a:r>
              <a:rPr lang="en-GB"/>
              <a:t>Bullet</a:t>
            </a:r>
            <a:endParaRPr lang="en-GB" dirty="0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04463386-EBE8-234D-948E-682EF08472ED}"/>
              </a:ext>
            </a:extLst>
          </p:cNvPr>
          <p:cNvSpPr/>
          <p:nvPr userDrawn="1"/>
        </p:nvSpPr>
        <p:spPr>
          <a:xfrm>
            <a:off x="0" y="0"/>
            <a:ext cx="1643380" cy="6858000"/>
          </a:xfrm>
          <a:custGeom>
            <a:avLst/>
            <a:gdLst/>
            <a:ahLst/>
            <a:cxnLst/>
            <a:rect l="l" t="t" r="r" b="b"/>
            <a:pathLst>
              <a:path w="1643380" h="6858000">
                <a:moveTo>
                  <a:pt x="1643176" y="0"/>
                </a:moveTo>
                <a:lnTo>
                  <a:pt x="0" y="0"/>
                </a:lnTo>
                <a:lnTo>
                  <a:pt x="0" y="6858000"/>
                </a:lnTo>
                <a:lnTo>
                  <a:pt x="1015098" y="6858000"/>
                </a:lnTo>
                <a:lnTo>
                  <a:pt x="1643176" y="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297D5F-D1CD-2948-A49D-C7D1706A35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75" y="5662127"/>
            <a:ext cx="1043295" cy="8797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11F073-61F2-4A2C-9E1B-B9109C990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CABFD06-8299-44C5-B45E-36E7BC22B81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Hugh Bradlow - CAETS Communication Comittee</a:t>
            </a:r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F75925-6039-4490-865F-5E87FDC488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F3D1BB7-5A4E-4CA8-A7A6-6014739D3E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53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4">
            <a:extLst>
              <a:ext uri="{FF2B5EF4-FFF2-40B4-BE49-F238E27FC236}">
                <a16:creationId xmlns:a16="http://schemas.microsoft.com/office/drawing/2014/main" id="{4C8C7BB9-C625-4161-9BC1-13BD6B466E4D}"/>
              </a:ext>
            </a:extLst>
          </p:cNvPr>
          <p:cNvSpPr/>
          <p:nvPr userDrawn="1"/>
        </p:nvSpPr>
        <p:spPr>
          <a:xfrm>
            <a:off x="0" y="0"/>
            <a:ext cx="1643380" cy="6858000"/>
          </a:xfrm>
          <a:custGeom>
            <a:avLst/>
            <a:gdLst/>
            <a:ahLst/>
            <a:cxnLst/>
            <a:rect l="l" t="t" r="r" b="b"/>
            <a:pathLst>
              <a:path w="1643380" h="6858000">
                <a:moveTo>
                  <a:pt x="1643176" y="0"/>
                </a:moveTo>
                <a:lnTo>
                  <a:pt x="0" y="0"/>
                </a:lnTo>
                <a:lnTo>
                  <a:pt x="0" y="6858000"/>
                </a:lnTo>
                <a:lnTo>
                  <a:pt x="1015098" y="6858000"/>
                </a:lnTo>
                <a:lnTo>
                  <a:pt x="1643176" y="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EE79A553-312D-4D3C-BA64-25A76A9711D7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1828800" y="1371600"/>
            <a:ext cx="9237664" cy="4843463"/>
          </a:xfrm>
        </p:spPr>
        <p:txBody>
          <a:bodyPr/>
          <a:lstStyle>
            <a:lvl1pPr marL="1710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3166EA-9A93-C148-B0D3-6C399FCDD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75" y="5662127"/>
            <a:ext cx="1043295" cy="8797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3BFF69-4682-46D2-BF0D-EEA843294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EF1EE2-2803-4D49-9675-0541C4A9538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Hugh Bradlow - CAETS Communication Comittee</a:t>
            </a:r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3A7779-2313-4786-A0BD-4BD77A8B267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F3D1BB7-5A4E-4CA8-A7A6-6014739D3E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151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4">
            <a:extLst>
              <a:ext uri="{FF2B5EF4-FFF2-40B4-BE49-F238E27FC236}">
                <a16:creationId xmlns:a16="http://schemas.microsoft.com/office/drawing/2014/main" id="{4C8C7BB9-C625-4161-9BC1-13BD6B466E4D}"/>
              </a:ext>
            </a:extLst>
          </p:cNvPr>
          <p:cNvSpPr/>
          <p:nvPr userDrawn="1"/>
        </p:nvSpPr>
        <p:spPr>
          <a:xfrm>
            <a:off x="0" y="0"/>
            <a:ext cx="1643380" cy="6858000"/>
          </a:xfrm>
          <a:custGeom>
            <a:avLst/>
            <a:gdLst/>
            <a:ahLst/>
            <a:cxnLst/>
            <a:rect l="l" t="t" r="r" b="b"/>
            <a:pathLst>
              <a:path w="1643380" h="6858000">
                <a:moveTo>
                  <a:pt x="1643176" y="0"/>
                </a:moveTo>
                <a:lnTo>
                  <a:pt x="0" y="0"/>
                </a:lnTo>
                <a:lnTo>
                  <a:pt x="0" y="6858000"/>
                </a:lnTo>
                <a:lnTo>
                  <a:pt x="1015098" y="6858000"/>
                </a:lnTo>
                <a:lnTo>
                  <a:pt x="1643176" y="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3166EA-9A93-C148-B0D3-6C399FCDD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75" y="5662127"/>
            <a:ext cx="1043295" cy="8797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3BFF69-4682-46D2-BF0D-EEA843294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EF1EE2-2803-4D49-9675-0541C4A9538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Hugh Bradlow - CAETS Communication Comittee</a:t>
            </a:r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3A7779-2313-4786-A0BD-4BD77A8B267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F3D1BB7-5A4E-4CA8-A7A6-6014739D3E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8498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>
            <a:extLst>
              <a:ext uri="{FF2B5EF4-FFF2-40B4-BE49-F238E27FC236}">
                <a16:creationId xmlns:a16="http://schemas.microsoft.com/office/drawing/2014/main" id="{86DB2199-3149-4A50-9521-AEED2A542C19}"/>
              </a:ext>
            </a:extLst>
          </p:cNvPr>
          <p:cNvSpPr/>
          <p:nvPr userDrawn="1"/>
        </p:nvSpPr>
        <p:spPr>
          <a:xfrm>
            <a:off x="0" y="0"/>
            <a:ext cx="12193270" cy="6858000"/>
          </a:xfrm>
          <a:custGeom>
            <a:avLst/>
            <a:gdLst/>
            <a:ahLst/>
            <a:cxnLst/>
            <a:rect l="l" t="t" r="r" b="b"/>
            <a:pathLst>
              <a:path w="12193270" h="6858000">
                <a:moveTo>
                  <a:pt x="0" y="6858000"/>
                </a:moveTo>
                <a:lnTo>
                  <a:pt x="12193206" y="6858000"/>
                </a:lnTo>
                <a:lnTo>
                  <a:pt x="12193206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D8F1626-272A-479A-818A-7F8BA0F93CC6}"/>
              </a:ext>
            </a:extLst>
          </p:cNvPr>
          <p:cNvGrpSpPr/>
          <p:nvPr userDrawn="1"/>
        </p:nvGrpSpPr>
        <p:grpSpPr>
          <a:xfrm>
            <a:off x="-90488" y="1676400"/>
            <a:ext cx="3987471" cy="5243511"/>
            <a:chOff x="-90488" y="1676400"/>
            <a:chExt cx="3987471" cy="5243511"/>
          </a:xfrm>
          <a:noFill/>
        </p:grpSpPr>
        <p:sp>
          <p:nvSpPr>
            <p:cNvPr id="13" name="object 5">
              <a:extLst>
                <a:ext uri="{FF2B5EF4-FFF2-40B4-BE49-F238E27FC236}">
                  <a16:creationId xmlns:a16="http://schemas.microsoft.com/office/drawing/2014/main" id="{EB8030E9-738A-452B-8C8E-13E58781C015}"/>
                </a:ext>
              </a:extLst>
            </p:cNvPr>
            <p:cNvSpPr/>
            <p:nvPr/>
          </p:nvSpPr>
          <p:spPr>
            <a:xfrm>
              <a:off x="209938" y="1676400"/>
              <a:ext cx="3066661" cy="4470445"/>
            </a:xfrm>
            <a:custGeom>
              <a:avLst/>
              <a:gdLst/>
              <a:ahLst/>
              <a:cxnLst/>
              <a:rect l="l" t="t" r="r" b="b"/>
              <a:pathLst>
                <a:path w="3079115" h="4453255">
                  <a:moveTo>
                    <a:pt x="3078518" y="0"/>
                  </a:moveTo>
                  <a:lnTo>
                    <a:pt x="0" y="4452988"/>
                  </a:lnTo>
                </a:path>
              </a:pathLst>
            </a:custGeom>
            <a:grpFill/>
            <a:ln w="112268">
              <a:solidFill>
                <a:schemeClr val="bg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6">
              <a:extLst>
                <a:ext uri="{FF2B5EF4-FFF2-40B4-BE49-F238E27FC236}">
                  <a16:creationId xmlns:a16="http://schemas.microsoft.com/office/drawing/2014/main" id="{DCAD16D3-B8F0-410B-B26D-9218BF737B32}"/>
                </a:ext>
              </a:extLst>
            </p:cNvPr>
            <p:cNvSpPr/>
            <p:nvPr/>
          </p:nvSpPr>
          <p:spPr>
            <a:xfrm>
              <a:off x="-61913" y="3405462"/>
              <a:ext cx="2895098" cy="3509687"/>
            </a:xfrm>
            <a:custGeom>
              <a:avLst/>
              <a:gdLst>
                <a:gd name="connsiteX0" fmla="*/ 0 w 2847473"/>
                <a:gd name="connsiteY0" fmla="*/ 0 h 3452537"/>
                <a:gd name="connsiteX1" fmla="*/ 2847473 w 2847473"/>
                <a:gd name="connsiteY1" fmla="*/ 3452537 h 3452537"/>
                <a:gd name="connsiteX0" fmla="*/ 0 w 2895098"/>
                <a:gd name="connsiteY0" fmla="*/ 0 h 3509687"/>
                <a:gd name="connsiteX1" fmla="*/ 2895098 w 2895098"/>
                <a:gd name="connsiteY1" fmla="*/ 3509687 h 3509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95098" h="3509687">
                  <a:moveTo>
                    <a:pt x="0" y="0"/>
                  </a:moveTo>
                  <a:lnTo>
                    <a:pt x="2895098" y="3509687"/>
                  </a:lnTo>
                </a:path>
              </a:pathLst>
            </a:custGeom>
            <a:grpFill/>
            <a:ln w="112268">
              <a:solidFill>
                <a:schemeClr val="bg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7">
              <a:extLst>
                <a:ext uri="{FF2B5EF4-FFF2-40B4-BE49-F238E27FC236}">
                  <a16:creationId xmlns:a16="http://schemas.microsoft.com/office/drawing/2014/main" id="{745AA29D-0F76-40AE-B553-771FF24025EE}"/>
                </a:ext>
              </a:extLst>
            </p:cNvPr>
            <p:cNvSpPr/>
            <p:nvPr/>
          </p:nvSpPr>
          <p:spPr>
            <a:xfrm>
              <a:off x="3265809" y="1717321"/>
              <a:ext cx="631174" cy="5197827"/>
            </a:xfrm>
            <a:custGeom>
              <a:avLst/>
              <a:gdLst>
                <a:gd name="connsiteX0" fmla="*/ 0 w 612123"/>
                <a:gd name="connsiteY0" fmla="*/ 0 h 5140677"/>
                <a:gd name="connsiteX1" fmla="*/ 612123 w 612123"/>
                <a:gd name="connsiteY1" fmla="*/ 5140677 h 5140677"/>
                <a:gd name="connsiteX0" fmla="*/ 0 w 621648"/>
                <a:gd name="connsiteY0" fmla="*/ 0 h 5140677"/>
                <a:gd name="connsiteX1" fmla="*/ 621648 w 621648"/>
                <a:gd name="connsiteY1" fmla="*/ 5140677 h 5140677"/>
                <a:gd name="connsiteX0" fmla="*/ 0 w 621648"/>
                <a:gd name="connsiteY0" fmla="*/ 0 h 5140677"/>
                <a:gd name="connsiteX1" fmla="*/ 621648 w 621648"/>
                <a:gd name="connsiteY1" fmla="*/ 5140677 h 5140677"/>
                <a:gd name="connsiteX0" fmla="*/ 0 w 631173"/>
                <a:gd name="connsiteY0" fmla="*/ 0 h 5197827"/>
                <a:gd name="connsiteX1" fmla="*/ 631173 w 631173"/>
                <a:gd name="connsiteY1" fmla="*/ 5197827 h 5197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31173" h="5197827">
                  <a:moveTo>
                    <a:pt x="0" y="0"/>
                  </a:moveTo>
                  <a:lnTo>
                    <a:pt x="631173" y="5197827"/>
                  </a:lnTo>
                </a:path>
              </a:pathLst>
            </a:custGeom>
            <a:grpFill/>
            <a:ln w="112268">
              <a:solidFill>
                <a:schemeClr val="bg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8">
              <a:extLst>
                <a:ext uri="{FF2B5EF4-FFF2-40B4-BE49-F238E27FC236}">
                  <a16:creationId xmlns:a16="http://schemas.microsoft.com/office/drawing/2014/main" id="{3A58A685-B2FD-4FF8-8550-50F0D08ACC0B}"/>
                </a:ext>
              </a:extLst>
            </p:cNvPr>
            <p:cNvSpPr/>
            <p:nvPr/>
          </p:nvSpPr>
          <p:spPr>
            <a:xfrm>
              <a:off x="-66676" y="5102125"/>
              <a:ext cx="1620833" cy="1817786"/>
            </a:xfrm>
            <a:custGeom>
              <a:avLst/>
              <a:gdLst>
                <a:gd name="connsiteX0" fmla="*/ 1501770 w 1501770"/>
                <a:gd name="connsiteY0" fmla="*/ 1703485 h 1703485"/>
                <a:gd name="connsiteX1" fmla="*/ 281207 w 1501770"/>
                <a:gd name="connsiteY1" fmla="*/ 988166 h 1703485"/>
                <a:gd name="connsiteX2" fmla="*/ 0 w 1501770"/>
                <a:gd name="connsiteY2" fmla="*/ 0 h 1703485"/>
                <a:gd name="connsiteX0" fmla="*/ 1516058 w 1516058"/>
                <a:gd name="connsiteY0" fmla="*/ 1755873 h 1755873"/>
                <a:gd name="connsiteX1" fmla="*/ 295495 w 1516058"/>
                <a:gd name="connsiteY1" fmla="*/ 1040554 h 1755873"/>
                <a:gd name="connsiteX2" fmla="*/ 0 w 1516058"/>
                <a:gd name="connsiteY2" fmla="*/ 0 h 1755873"/>
                <a:gd name="connsiteX0" fmla="*/ 1620833 w 1620833"/>
                <a:gd name="connsiteY0" fmla="*/ 1817785 h 1817785"/>
                <a:gd name="connsiteX1" fmla="*/ 295495 w 1620833"/>
                <a:gd name="connsiteY1" fmla="*/ 1040554 h 1817785"/>
                <a:gd name="connsiteX2" fmla="*/ 0 w 1620833"/>
                <a:gd name="connsiteY2" fmla="*/ 0 h 181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20833" h="1817785">
                  <a:moveTo>
                    <a:pt x="1620833" y="1817785"/>
                  </a:moveTo>
                  <a:lnTo>
                    <a:pt x="295495" y="1040554"/>
                  </a:lnTo>
                  <a:cubicBezTo>
                    <a:pt x="219222" y="777840"/>
                    <a:pt x="76273" y="262714"/>
                    <a:pt x="0" y="0"/>
                  </a:cubicBezTo>
                </a:path>
              </a:pathLst>
            </a:custGeom>
            <a:grpFill/>
            <a:ln w="112268">
              <a:solidFill>
                <a:schemeClr val="bg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9">
              <a:extLst>
                <a:ext uri="{FF2B5EF4-FFF2-40B4-BE49-F238E27FC236}">
                  <a16:creationId xmlns:a16="http://schemas.microsoft.com/office/drawing/2014/main" id="{CA0CDDAE-F982-45F7-B45B-5507D34EC753}"/>
                </a:ext>
              </a:extLst>
            </p:cNvPr>
            <p:cNvSpPr/>
            <p:nvPr/>
          </p:nvSpPr>
          <p:spPr>
            <a:xfrm>
              <a:off x="-90488" y="1700652"/>
              <a:ext cx="3330735" cy="657056"/>
            </a:xfrm>
            <a:custGeom>
              <a:avLst/>
              <a:gdLst>
                <a:gd name="connsiteX0" fmla="*/ 0 w 3213582"/>
                <a:gd name="connsiteY0" fmla="*/ 623719 h 623719"/>
                <a:gd name="connsiteX1" fmla="*/ 3213582 w 3213582"/>
                <a:gd name="connsiteY1" fmla="*/ 0 h 623719"/>
                <a:gd name="connsiteX0" fmla="*/ 0 w 3230199"/>
                <a:gd name="connsiteY0" fmla="*/ 638006 h 638006"/>
                <a:gd name="connsiteX1" fmla="*/ 3230199 w 3230199"/>
                <a:gd name="connsiteY1" fmla="*/ 0 h 638006"/>
                <a:gd name="connsiteX0" fmla="*/ 0 w 3320406"/>
                <a:gd name="connsiteY0" fmla="*/ 657056 h 657056"/>
                <a:gd name="connsiteX1" fmla="*/ 3320406 w 3320406"/>
                <a:gd name="connsiteY1" fmla="*/ 0 h 657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320406" h="657056">
                  <a:moveTo>
                    <a:pt x="0" y="657056"/>
                  </a:moveTo>
                  <a:lnTo>
                    <a:pt x="3320406" y="0"/>
                  </a:lnTo>
                </a:path>
              </a:pathLst>
            </a:custGeom>
            <a:grpFill/>
            <a:ln w="112267">
              <a:solidFill>
                <a:schemeClr val="bg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EB6BFE-8678-4859-8260-8A08FADF07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2088000"/>
            <a:ext cx="6400800" cy="3962400"/>
          </a:xfrm>
        </p:spPr>
        <p:txBody>
          <a:bodyPr/>
          <a:lstStyle>
            <a:lvl1pPr>
              <a:lnSpc>
                <a:spcPts val="4300"/>
              </a:lnSpc>
              <a:spcAft>
                <a:spcPts val="3000"/>
              </a:spcAft>
              <a:defRPr sz="3300">
                <a:solidFill>
                  <a:schemeClr val="accent1"/>
                </a:solidFill>
              </a:defRPr>
            </a:lvl1pPr>
            <a:lvl2pPr marL="0" indent="0">
              <a:lnSpc>
                <a:spcPts val="1300"/>
              </a:lnSpc>
              <a:spcAft>
                <a:spcPts val="0"/>
              </a:spcAft>
              <a:buNone/>
              <a:defRPr sz="1000">
                <a:solidFill>
                  <a:schemeClr val="accent1"/>
                </a:solidFill>
              </a:defRPr>
            </a:lvl2pPr>
          </a:lstStyle>
          <a:p>
            <a:pPr lvl="0"/>
            <a:r>
              <a:rPr lang="en-US" dirty="0"/>
              <a:t>Quote</a:t>
            </a:r>
          </a:p>
          <a:p>
            <a:pPr lvl="1"/>
            <a:r>
              <a:rPr lang="en-US" dirty="0"/>
              <a:t>Source Name</a:t>
            </a:r>
          </a:p>
        </p:txBody>
      </p:sp>
    </p:spTree>
    <p:extLst>
      <p:ext uri="{BB962C8B-B14F-4D97-AF65-F5344CB8AC3E}">
        <p14:creationId xmlns:p14="http://schemas.microsoft.com/office/powerpoint/2010/main" val="24296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504D429-DDA7-468E-B1EE-7DC34E1EA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7419" y="1463040"/>
            <a:ext cx="9746381" cy="498951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954E8A34-66DB-4726-9CF5-71BBB5C66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418" y="136525"/>
            <a:ext cx="9823383" cy="99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965E3-88E9-4355-9D0D-5855487522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9619" y="6591478"/>
            <a:ext cx="3801980" cy="1548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Hugh Bradlow - CAETS Communication Comittee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5D121-E8D2-4FE5-968C-E9AD0D2C4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6193" y="6591478"/>
            <a:ext cx="438751" cy="14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D1BB7-5A4E-4CA8-A7A6-6014739D3E6D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BC708F-BF67-45E0-A236-E8C96D515B66}"/>
              </a:ext>
            </a:extLst>
          </p:cNvPr>
          <p:cNvSpPr txBox="1"/>
          <p:nvPr userDrawn="1"/>
        </p:nvSpPr>
        <p:spPr>
          <a:xfrm>
            <a:off x="8056345" y="6525928"/>
            <a:ext cx="3104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©  </a:t>
            </a:r>
            <a:r>
              <a:rPr lang="en-AU" sz="1200" dirty="0"/>
              <a:t>Hugh Bradlow 2019. All rights reserved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05F6CD-A1B1-460A-B8DE-A3C1FF398107}"/>
              </a:ext>
            </a:extLst>
          </p:cNvPr>
          <p:cNvSpPr txBox="1"/>
          <p:nvPr userDrawn="1"/>
        </p:nvSpPr>
        <p:spPr>
          <a:xfrm>
            <a:off x="961893" y="6541920"/>
            <a:ext cx="2852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/>
              <a:t>Australian Academy of Technology and Engineering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68" r:id="rId3"/>
    <p:sldLayoutId id="2147483669" r:id="rId4"/>
    <p:sldLayoutId id="2147483670" r:id="rId5"/>
    <p:sldLayoutId id="2147483677" r:id="rId6"/>
    <p:sldLayoutId id="2147483671" r:id="rId7"/>
    <p:sldLayoutId id="2147483676" r:id="rId8"/>
    <p:sldLayoutId id="2147483672" r:id="rId9"/>
  </p:sldLayoutIdLst>
  <p:hf hdr="0" dt="0"/>
  <p:txStyles>
    <p:titleStyle>
      <a:lvl1pPr eaLnBrk="1" hangingPunct="1">
        <a:defRPr sz="4000" b="1" cap="all" baseline="0">
          <a:solidFill>
            <a:schemeClr val="accent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60000" indent="-342900" eaLnBrk="1" hangingPunct="1">
        <a:lnSpc>
          <a:spcPct val="100000"/>
        </a:lnSpc>
        <a:spcAft>
          <a:spcPts val="1200"/>
        </a:spcAft>
        <a:buFont typeface="Wingdings" panose="05000000000000000000" pitchFamily="2" charset="2"/>
        <a:buChar char="Ø"/>
        <a:defRPr sz="3600" b="1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15963" indent="-360363" eaLnBrk="1" hangingPunct="1">
        <a:lnSpc>
          <a:spcPts val="2500"/>
        </a:lnSpc>
        <a:spcAft>
          <a:spcPts val="600"/>
        </a:spcAft>
        <a:buFont typeface="Arial" panose="020B0604020202020204" pitchFamily="34" charset="0"/>
        <a:buChar char="•"/>
        <a:defRPr sz="2800" b="1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077913" indent="-361950" eaLnBrk="1" hangingPunct="1">
        <a:lnSpc>
          <a:spcPts val="3300"/>
        </a:lnSpc>
        <a:spcAft>
          <a:spcPts val="1200"/>
        </a:spcAft>
        <a:buFont typeface="Courier New" panose="02070309020205020404" pitchFamily="49" charset="0"/>
        <a:buChar char="o"/>
        <a:defRPr sz="2400" b="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371600" eaLnBrk="1" hangingPunct="1">
        <a:lnSpc>
          <a:spcPts val="2500"/>
        </a:lnSpc>
        <a:defRPr sz="1900">
          <a:latin typeface="+mn-lt"/>
          <a:ea typeface="+mn-ea"/>
          <a:cs typeface="+mn-cs"/>
        </a:defRPr>
      </a:lvl4pPr>
      <a:lvl5pPr marL="1828800" eaLnBrk="1" hangingPunct="1">
        <a:lnSpc>
          <a:spcPts val="2500"/>
        </a:lnSpc>
        <a:defRPr sz="190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2EDFA-2128-4A2B-B0AE-AD2FD77E6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Communicating with the public Committee - Discussion</a:t>
            </a:r>
          </a:p>
        </p:txBody>
      </p:sp>
    </p:spTree>
    <p:extLst>
      <p:ext uri="{BB962C8B-B14F-4D97-AF65-F5344CB8AC3E}">
        <p14:creationId xmlns:p14="http://schemas.microsoft.com/office/powerpoint/2010/main" val="1857523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6F4971-23A5-42A9-B801-05D87C9809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AU" dirty="0"/>
              <a:t>Chair: Hugh Bradlow, Australian Academy of Technology and Engineering</a:t>
            </a:r>
          </a:p>
          <a:p>
            <a:r>
              <a:rPr lang="en-AU" dirty="0"/>
              <a:t>Vice Chair: Lucas </a:t>
            </a:r>
            <a:r>
              <a:rPr lang="en-AU" dirty="0" err="1"/>
              <a:t>Noldus</a:t>
            </a:r>
            <a:r>
              <a:rPr lang="en-AU" dirty="0"/>
              <a:t>, </a:t>
            </a:r>
            <a:r>
              <a:rPr lang="en-AU" dirty="0" err="1"/>
              <a:t>AcTI</a:t>
            </a:r>
            <a:r>
              <a:rPr lang="en-AU" dirty="0"/>
              <a:t> (Netherlands)</a:t>
            </a:r>
          </a:p>
          <a:p>
            <a:r>
              <a:rPr lang="en-AU" dirty="0"/>
              <a:t>Online forum (to come on CAETS member only section) with comments input from member Academies</a:t>
            </a:r>
          </a:p>
          <a:p>
            <a:pPr lvl="1"/>
            <a:r>
              <a:rPr lang="en-AU" dirty="0"/>
              <a:t>Editorship via Chair/Vice Chair</a:t>
            </a:r>
          </a:p>
          <a:p>
            <a:pPr lvl="1"/>
            <a:r>
              <a:rPr lang="en-AU" dirty="0"/>
              <a:t>Final documents published in public section of caets.org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DBA5057-75AC-4161-B2AF-D924B083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Committee and Governance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63CB81-582B-43C3-9B3B-353EB84336E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Hugh Bradlow - CAETS Communication Comittee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0F3575-A907-45F6-9D4C-34765FC253D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F3D1BB7-5A4E-4CA8-A7A6-6014739D3E6D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1905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AB2397-99E1-4A0A-A5A4-EE86320F8A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AU" dirty="0"/>
              <a:t>Government</a:t>
            </a:r>
          </a:p>
          <a:p>
            <a:pPr lvl="1"/>
            <a:r>
              <a:rPr lang="en-AU" dirty="0"/>
              <a:t>Evidence-based independent advice</a:t>
            </a:r>
          </a:p>
          <a:p>
            <a:pPr lvl="1"/>
            <a:r>
              <a:rPr lang="en-AU" dirty="0"/>
              <a:t>Consensus that presentation of Scenarios and Implications without necessarily choosing is the optimal approach</a:t>
            </a:r>
          </a:p>
          <a:p>
            <a:r>
              <a:rPr lang="en-AU" dirty="0"/>
              <a:t>Public</a:t>
            </a:r>
          </a:p>
          <a:p>
            <a:pPr lvl="1"/>
            <a:r>
              <a:rPr lang="en-AU" dirty="0"/>
              <a:t>Consensus that we should communicate with the public</a:t>
            </a:r>
          </a:p>
          <a:p>
            <a:pPr lvl="2"/>
            <a:r>
              <a:rPr lang="en-AU" dirty="0"/>
              <a:t>To influence opinion</a:t>
            </a:r>
          </a:p>
          <a:p>
            <a:pPr lvl="2"/>
            <a:r>
              <a:rPr lang="en-AU" dirty="0"/>
              <a:t>To educate</a:t>
            </a:r>
          </a:p>
          <a:p>
            <a:pPr lvl="3"/>
            <a:r>
              <a:rPr lang="en-AU" dirty="0"/>
              <a:t>e.g. CAE website 1.6m page views and 150,000 student visitors</a:t>
            </a:r>
          </a:p>
          <a:p>
            <a:pPr lvl="2"/>
            <a:r>
              <a:rPr lang="en-AU" dirty="0"/>
              <a:t>To encourage youth to enter technology professions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7E619E5-BD41-4BEC-B231-4BCF014AA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Audience and output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444E92-606E-49A6-9BAD-8D65F240C36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Hugh Bradlow - CAETS Communication Comittee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CFCBB-300B-4723-955C-DD506344773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F3D1BB7-5A4E-4CA8-A7A6-6014739D3E6D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0407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A981637-6E7F-4FC5-B9C6-195975E9D7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r>
              <a:rPr lang="en-AU" dirty="0"/>
              <a:t>IVA invite political parties to participate in development process</a:t>
            </a:r>
          </a:p>
          <a:p>
            <a:r>
              <a:rPr lang="en-AU" dirty="0"/>
              <a:t>NAE use livestreaming (with archival) of lectures to enable individual Fellows to present timely responses to issues without requiring Academy consensus</a:t>
            </a:r>
          </a:p>
          <a:p>
            <a:pPr lvl="1"/>
            <a:r>
              <a:rPr lang="en-AU" dirty="0"/>
              <a:t>Lectures need to move more to TED-like presentations (18 minutes) as opposed to long form classroom lectures</a:t>
            </a:r>
          </a:p>
          <a:p>
            <a:r>
              <a:rPr lang="en-AU" dirty="0"/>
              <a:t>Science Media Centres to improve reporting on science/engineering issues</a:t>
            </a:r>
          </a:p>
          <a:p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36DC42-8B2F-4CF0-BAD9-D39F4EEB7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Processes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664C82-9FCE-425F-8970-34A9B518451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Hugh Bradlow - CAETS Communication Comittee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178422-2EE8-4391-A6FA-CB73F98E59A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F3D1BB7-5A4E-4CA8-A7A6-6014739D3E6D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211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D356E8C-0E10-45A2-A26F-2EB91FB89C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r>
              <a:rPr lang="en-AU" dirty="0"/>
              <a:t>Identify the audience: Government, Students, Media</a:t>
            </a:r>
          </a:p>
          <a:p>
            <a:r>
              <a:rPr lang="en-AU" dirty="0"/>
              <a:t>Each Academy submit resources (in English) (just a link)</a:t>
            </a:r>
          </a:p>
          <a:p>
            <a:pPr lvl="1"/>
            <a:r>
              <a:rPr lang="en-AU" dirty="0"/>
              <a:t>Ask people to tag their content</a:t>
            </a:r>
          </a:p>
          <a:p>
            <a:pPr lvl="2"/>
            <a:r>
              <a:rPr lang="en-AU" dirty="0"/>
              <a:t>Do we have a taxonomy? (e.g. 8 to 10 categories)</a:t>
            </a:r>
          </a:p>
          <a:p>
            <a:pPr lvl="1"/>
            <a:r>
              <a:rPr lang="en-AU" dirty="0"/>
              <a:t>CAETS to suggest/request topics for speakers?</a:t>
            </a:r>
          </a:p>
          <a:p>
            <a:pPr lvl="1"/>
            <a:r>
              <a:rPr lang="en-AU" dirty="0"/>
              <a:t>Upvoting system to emphasise the best presentations</a:t>
            </a:r>
          </a:p>
          <a:p>
            <a:r>
              <a:rPr lang="en-AU" dirty="0"/>
              <a:t>Why share communications with CAETS?</a:t>
            </a:r>
          </a:p>
          <a:p>
            <a:pPr lvl="1"/>
            <a:r>
              <a:rPr lang="en-AU" dirty="0"/>
              <a:t>Validate positions with international references</a:t>
            </a:r>
          </a:p>
          <a:p>
            <a:pPr lvl="1"/>
            <a:r>
              <a:rPr lang="en-AU" dirty="0"/>
              <a:t>Adopt best practice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15B268-2A3E-4B32-A5D8-A124416C6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CAETS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D7EF28-4151-42A1-802A-289CAC6EECA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Hugh Bradlow - CAETS Communication Comittee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260051-F18A-4218-BE79-1E1B119E5CA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F3D1BB7-5A4E-4CA8-A7A6-6014739D3E6D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5197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CE1FC44-7BF9-47A1-966A-0AA3C795C3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Tradition of each Academy submitting reports to CAETS each year as an annex to the CAETS materials</a:t>
            </a:r>
          </a:p>
          <a:p>
            <a:pPr lvl="1"/>
            <a:r>
              <a:rPr lang="en-AU" dirty="0"/>
              <a:t>Highlights of the past year</a:t>
            </a:r>
          </a:p>
          <a:p>
            <a:pPr lvl="2"/>
            <a:r>
              <a:rPr lang="en-AU" dirty="0"/>
              <a:t>Could use this as a source of materials for communicating with the public</a:t>
            </a:r>
          </a:p>
          <a:p>
            <a:pPr lvl="1"/>
            <a:r>
              <a:rPr lang="en-AU" dirty="0"/>
              <a:t>Challenges that we are facing</a:t>
            </a:r>
          </a:p>
          <a:p>
            <a:pPr marL="355600" lvl="1" indent="0">
              <a:buNone/>
            </a:pPr>
            <a:r>
              <a:rPr lang="en-AU" dirty="0"/>
              <a:t>Can we revive this tradition?</a:t>
            </a:r>
          </a:p>
          <a:p>
            <a:r>
              <a:rPr lang="en-AU" dirty="0"/>
              <a:t>Collect names of executives in each Academy on CAETS website</a:t>
            </a:r>
          </a:p>
          <a:p>
            <a:pPr lvl="1"/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21188E-8A97-4DD0-8704-20EDC73E0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SUGGESTION to Council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6CFCAC-AF2C-4928-BBDB-0C10DA06217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Hugh Bradlow - CAETS Communication Comittee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AA232C-F0A6-4F20-A020-573D6D9CAD8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F3D1BB7-5A4E-4CA8-A7A6-6014739D3E6D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964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TSE">
      <a:dk1>
        <a:srgbClr val="005661"/>
      </a:dk1>
      <a:lt1>
        <a:srgbClr val="41A46E"/>
      </a:lt1>
      <a:dk2>
        <a:srgbClr val="000000"/>
      </a:dk2>
      <a:lt2>
        <a:srgbClr val="D6E6F1"/>
      </a:lt2>
      <a:accent1>
        <a:srgbClr val="FFFFFF"/>
      </a:accent1>
      <a:accent2>
        <a:srgbClr val="175FA8"/>
      </a:accent2>
      <a:accent3>
        <a:srgbClr val="EB6625"/>
      </a:accent3>
      <a:accent4>
        <a:srgbClr val="E84B5E"/>
      </a:accent4>
      <a:accent5>
        <a:srgbClr val="FCC643"/>
      </a:accent5>
      <a:accent6>
        <a:srgbClr val="005661"/>
      </a:accent6>
      <a:hlink>
        <a:srgbClr val="41A46E"/>
      </a:hlink>
      <a:folHlink>
        <a:srgbClr val="000000"/>
      </a:folHlink>
    </a:clrScheme>
    <a:fontScheme name="AST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SE_Applied Powerpoint template.potx" id="{22510DF4-D72E-433C-8C0B-5D92F4D86054}" vid="{3BEA6814-C384-488E-9389-45A80DB7B4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ATSE_Applied Powerpoint template</Template>
  <TotalTime>209</TotalTime>
  <Words>351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Office Theme</vt:lpstr>
      <vt:lpstr>Communicating with the public Committee - Discussion</vt:lpstr>
      <vt:lpstr>Committee and Governance</vt:lpstr>
      <vt:lpstr>Audience and output</vt:lpstr>
      <vt:lpstr>Processes</vt:lpstr>
      <vt:lpstr>CAETS</vt:lpstr>
      <vt:lpstr>SUGGESTION to Council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Hugh Bradlow</dc:creator>
  <cp:lastModifiedBy>Hugh Bradlow</cp:lastModifiedBy>
  <cp:revision>12</cp:revision>
  <cp:lastPrinted>2018-10-02T06:59:16Z</cp:lastPrinted>
  <dcterms:created xsi:type="dcterms:W3CDTF">2019-06-26T05:24:41Z</dcterms:created>
  <dcterms:modified xsi:type="dcterms:W3CDTF">2019-06-26T15:24:58Z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2018-10-02T00:00:00Z</vt:filetime>
  </property>
  <property fmtid="{D5CDD505-2E9C-101B-9397-08002B2CF9AE}" pid="3" name="Creator">
    <vt:lpwstr>Adobe InDesign CC 13.1 (Macintosh)</vt:lpwstr>
  </property>
  <property fmtid="{D5CDD505-2E9C-101B-9397-08002B2CF9AE}" pid="4" name="LastSaved">
    <vt:filetime>2018-10-01T00:00:00Z</vt:filetime>
  </property>
</Properties>
</file>