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62" r:id="rId3"/>
    <p:sldId id="273" r:id="rId4"/>
    <p:sldId id="267" r:id="rId5"/>
    <p:sldId id="268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D9881-F61A-4101-A719-8B18E8174FAB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82D22-2EFB-4A1E-8FB5-8FC7855BFF3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332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02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968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026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271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157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382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23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450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494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693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149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6A64-6936-4507-8E97-162A5EE45C54}" type="datetimeFigureOut">
              <a:rPr lang="en-CA" smtClean="0"/>
              <a:t>2020-10-13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E4698-18B5-46DF-82F6-48527A501C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47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096" y="411481"/>
            <a:ext cx="9144000" cy="2490386"/>
          </a:xfrm>
        </p:spPr>
        <p:txBody>
          <a:bodyPr>
            <a:noAutofit/>
          </a:bodyPr>
          <a:lstStyle/>
          <a:p>
            <a:r>
              <a:rPr lang="en-CA" sz="3600" dirty="0" smtClean="0"/>
              <a:t>CAETS Engineering Education </a:t>
            </a:r>
            <a:r>
              <a:rPr lang="en-CA" sz="3600" dirty="0" smtClean="0"/>
              <a:t>---</a:t>
            </a:r>
            <a:r>
              <a:rPr lang="en-CA" sz="3600" dirty="0" smtClean="0"/>
              <a:t>			</a:t>
            </a:r>
            <a:br>
              <a:rPr lang="en-CA" sz="3600" dirty="0" smtClean="0"/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sz="4400" dirty="0" smtClean="0"/>
              <a:t>Global </a:t>
            </a:r>
            <a:r>
              <a:rPr lang="en-CA" sz="4400" dirty="0"/>
              <a:t>Engineering Education </a:t>
            </a:r>
            <a:r>
              <a:rPr lang="en-CA" sz="4400" dirty="0" smtClean="0"/>
              <a:t>Conference,… Post Pandemics….</a:t>
            </a:r>
            <a:endParaRPr lang="en-CA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06345" y="3268980"/>
            <a:ext cx="9729208" cy="15434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CA" sz="2400" dirty="0">
                <a:latin typeface="+mn-lt"/>
                <a:ea typeface="+mn-ea"/>
                <a:cs typeface="+mn-cs"/>
              </a:rPr>
              <a:t>Proposal for a Global Engineering Education Conference </a:t>
            </a:r>
            <a:br>
              <a:rPr lang="en-CA" sz="2400" dirty="0">
                <a:latin typeface="+mn-lt"/>
                <a:ea typeface="+mn-ea"/>
                <a:cs typeface="+mn-cs"/>
              </a:rPr>
            </a:br>
            <a:r>
              <a:rPr lang="en-CA" sz="2400" dirty="0">
                <a:latin typeface="+mn-lt"/>
                <a:ea typeface="+mn-ea"/>
                <a:cs typeface="+mn-cs"/>
              </a:rPr>
              <a:t>	(report to CAETS Council Meeting, Oct. 15, 2020), and 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CA" sz="2400" dirty="0">
                <a:latin typeface="+mn-lt"/>
                <a:ea typeface="+mn-ea"/>
                <a:cs typeface="+mn-cs"/>
              </a:rPr>
              <a:t>Minutes for the Engineering Education Working Group, Oct. 7, 2020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01906" y="4859400"/>
            <a:ext cx="9144000" cy="1655762"/>
          </a:xfrm>
        </p:spPr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Jesse Zhu, Western University</a:t>
            </a:r>
            <a:br>
              <a:rPr lang="en-CA" dirty="0"/>
            </a:br>
            <a:r>
              <a:rPr lang="en-CA" dirty="0"/>
              <a:t>Canadian Academy of Engineering</a:t>
            </a:r>
          </a:p>
          <a:p>
            <a:r>
              <a:rPr lang="en-CA" dirty="0"/>
              <a:t>jzhu@uwo.ca</a:t>
            </a:r>
            <a:endParaRPr lang="en-CA" sz="1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60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651"/>
          </a:xfrm>
        </p:spPr>
        <p:txBody>
          <a:bodyPr>
            <a:normAutofit/>
          </a:bodyPr>
          <a:lstStyle/>
          <a:p>
            <a:r>
              <a:rPr lang="en-CA" altLang="zh-CN" dirty="0" smtClean="0"/>
              <a:t>A Tentative Action </a:t>
            </a:r>
            <a:r>
              <a:rPr lang="en-CA" altLang="zh-CN" dirty="0" smtClean="0"/>
              <a:t>Plan, drawn at Stockholm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179133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Establish an effective communication channel for further discussion </a:t>
            </a:r>
          </a:p>
          <a:p>
            <a:r>
              <a:rPr lang="en-CA" dirty="0" smtClean="0"/>
              <a:t>Forming a small working group to re-iterate and then converge ideas</a:t>
            </a:r>
          </a:p>
          <a:p>
            <a:r>
              <a:rPr lang="en-CA" dirty="0" smtClean="0"/>
              <a:t>To prepare a document for discussion within the group</a:t>
            </a:r>
          </a:p>
          <a:p>
            <a:r>
              <a:rPr lang="en-CA" dirty="0" smtClean="0"/>
              <a:t>Possibly, to bring such a good working document into the Seoul Meeting next year, when we shall seek broader consultation, and hopefully to form a CAETS statement for Engineering Education</a:t>
            </a:r>
          </a:p>
          <a:p>
            <a:endParaRPr lang="en-CA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 much progress was made given </a:t>
            </a:r>
            <a:r>
              <a:rPr lang="en-US" b="1" dirty="0" smtClean="0">
                <a:solidFill>
                  <a:srgbClr val="FF0000"/>
                </a:solidFill>
              </a:rPr>
              <a:t>the Covid-19 Pandemic,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	but now we see an opportunity to achieve all listed about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ore importantly, address the emerging needs and new challenges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	with engineering education, post pandemic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257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Challenges and Opportunities (2020)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733"/>
            <a:ext cx="9880076" cy="4320649"/>
          </a:xfrm>
        </p:spPr>
        <p:txBody>
          <a:bodyPr>
            <a:normAutofit lnSpcReduction="10000"/>
          </a:bodyPr>
          <a:lstStyle/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 smtClean="0"/>
              <a:t>Covid-19 </a:t>
            </a:r>
            <a:r>
              <a:rPr lang="en-CA" dirty="0"/>
              <a:t>Pandemic “fast-tracked” on-line education, which may be long overdue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Opportunity to </a:t>
            </a:r>
            <a:r>
              <a:rPr lang="en-CA" dirty="0">
                <a:solidFill>
                  <a:srgbClr val="FF0000"/>
                </a:solidFill>
              </a:rPr>
              <a:t>“release” the huge potential</a:t>
            </a:r>
            <a:r>
              <a:rPr lang="en-CA" dirty="0"/>
              <a:t> of virtual learning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How to address hand-on experience for engineering </a:t>
            </a:r>
            <a:r>
              <a:rPr lang="en-CA" dirty="0" smtClean="0"/>
              <a:t>education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 smtClean="0"/>
              <a:t>How to educate the younger generation of soon-to-be-engineers growing up with </a:t>
            </a:r>
            <a:r>
              <a:rPr lang="en-CA" dirty="0" smtClean="0"/>
              <a:t>i</a:t>
            </a:r>
            <a:r>
              <a:rPr lang="en-CA" dirty="0" smtClean="0"/>
              <a:t>-pad</a:t>
            </a:r>
            <a:endParaRPr lang="en-CA" dirty="0"/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What is the essence of engineering education, what are the “must”, calling for re-thinking and re-shaping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Challenges lead to opportunities, CAETS in an excellent position to take a world lead</a:t>
            </a:r>
          </a:p>
        </p:txBody>
      </p:sp>
    </p:spTree>
    <p:extLst>
      <p:ext uri="{BB962C8B-B14F-4D97-AF65-F5344CB8AC3E}">
        <p14:creationId xmlns:p14="http://schemas.microsoft.com/office/powerpoint/2010/main" val="29951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 and Action Steps </a:t>
            </a:r>
            <a:r>
              <a:rPr lang="en-CA" dirty="0" smtClean="0"/>
              <a:t>(3~4 </a:t>
            </a:r>
            <a:r>
              <a:rPr lang="en-CA" dirty="0" smtClean="0"/>
              <a:t>months)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Education Group / CAE is proposing to host such a conference around Feb-March 2021 (Canadian Academy of Engineering)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CAETS is invited to co-sponsor the conference 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Western University co-host the event, to provide logistics (Canada) 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endParaRPr lang="en-CA" dirty="0"/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Open invitation to sister academies to co-organize (initial response at the Oct. 7 meeting was very positive. 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Form a scientific committee, define/refine and develop the program, </a:t>
            </a:r>
            <a:r>
              <a:rPr lang="en-CA" dirty="0" smtClean="0"/>
              <a:t>right </a:t>
            </a:r>
            <a:r>
              <a:rPr lang="en-CA" dirty="0"/>
              <a:t>after CAETS 2020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24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6455"/>
          </a:xfrm>
        </p:spPr>
        <p:txBody>
          <a:bodyPr/>
          <a:lstStyle/>
          <a:p>
            <a:r>
              <a:rPr lang="en-CA" dirty="0" smtClean="0"/>
              <a:t>Considerations – </a:t>
            </a:r>
            <a:r>
              <a:rPr lang="en-CA" dirty="0"/>
              <a:t>Suggested </a:t>
            </a:r>
            <a:r>
              <a:rPr lang="en-CA" dirty="0" smtClean="0"/>
              <a:t>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090"/>
            <a:ext cx="10683240" cy="5058300"/>
          </a:xfrm>
        </p:spPr>
        <p:txBody>
          <a:bodyPr>
            <a:noAutofit/>
          </a:bodyPr>
          <a:lstStyle/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Dynamic changes in Engineering education will happen / is happening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Engineering Education may be more broadly defined and becoming more diversified, not just narrowly focused </a:t>
            </a:r>
            <a:r>
              <a:rPr lang="en-US" dirty="0"/>
              <a:t>on the university-level </a:t>
            </a:r>
            <a:r>
              <a:rPr lang="en-US" dirty="0"/>
              <a:t>programs</a:t>
            </a:r>
            <a:endParaRPr lang="en-US" dirty="0"/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The demand </a:t>
            </a:r>
            <a:r>
              <a:rPr lang="en-US" dirty="0"/>
              <a:t>side (employer perspective) </a:t>
            </a:r>
            <a:r>
              <a:rPr lang="en-US" dirty="0"/>
              <a:t>will be driving more for changes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The </a:t>
            </a:r>
            <a:r>
              <a:rPr lang="en-CA" dirty="0"/>
              <a:t>diversified </a:t>
            </a:r>
            <a:r>
              <a:rPr lang="en-CA" dirty="0"/>
              <a:t>needs for new generation of engineers </a:t>
            </a:r>
            <a:endParaRPr lang="en-CA" dirty="0"/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The impact of </a:t>
            </a:r>
            <a:r>
              <a:rPr lang="en-CA" dirty="0"/>
              <a:t>technology </a:t>
            </a:r>
            <a:r>
              <a:rPr lang="en-US" dirty="0"/>
              <a:t>(virtual experimentation, </a:t>
            </a:r>
            <a:r>
              <a:rPr lang="en-US" dirty="0" smtClean="0"/>
              <a:t>etc.)</a:t>
            </a:r>
            <a:endParaRPr lang="en-CA" dirty="0"/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Customized / </a:t>
            </a:r>
            <a:r>
              <a:rPr lang="en-US" dirty="0"/>
              <a:t>personalized </a:t>
            </a:r>
            <a:r>
              <a:rPr lang="en-US" dirty="0"/>
              <a:t>learning</a:t>
            </a:r>
            <a:endParaRPr lang="en-US" dirty="0"/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Life-long </a:t>
            </a:r>
            <a:r>
              <a:rPr lang="en-US" dirty="0"/>
              <a:t>learning – how does it fit into engineering education?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There </a:t>
            </a:r>
            <a:r>
              <a:rPr lang="en-US" sz="2400" b="1" dirty="0" smtClean="0">
                <a:solidFill>
                  <a:srgbClr val="FF0000"/>
                </a:solidFill>
              </a:rPr>
              <a:t>is an excellent opportunity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r>
              <a:rPr lang="en-CA" dirty="0" smtClean="0"/>
              <a:t>Considerations – </a:t>
            </a:r>
            <a:r>
              <a:rPr lang="en-US" altLang="zh-CN" dirty="0" smtClean="0"/>
              <a:t>Organization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100"/>
            <a:ext cx="10515600" cy="5184030"/>
          </a:xfrm>
        </p:spPr>
        <p:txBody>
          <a:bodyPr>
            <a:noAutofit/>
          </a:bodyPr>
          <a:lstStyle/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Unconventional wa</a:t>
            </a:r>
            <a:r>
              <a:rPr lang="en-US" dirty="0" smtClean="0"/>
              <a:t>y to organize the conference, more along with and taking advantage of the on-line format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Spreading conference over 2-3 weeks, 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Individual sessions of unique topics proposed and organized by member Academics,  coordinated by CAE/CAETS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Innovative method </a:t>
            </a:r>
            <a:r>
              <a:rPr lang="en-US" dirty="0"/>
              <a:t>of delivering </a:t>
            </a:r>
            <a:r>
              <a:rPr lang="en-US" dirty="0" smtClean="0"/>
              <a:t>speeches, plus </a:t>
            </a:r>
            <a:r>
              <a:rPr lang="en-US" dirty="0"/>
              <a:t>panel discussion </a:t>
            </a:r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Main </a:t>
            </a:r>
            <a:r>
              <a:rPr lang="en-US" dirty="0" smtClean="0"/>
              <a:t>plenaries organized by CAE/CAETS</a:t>
            </a:r>
            <a:endParaRPr lang="en-US" dirty="0"/>
          </a:p>
          <a:p>
            <a:pPr marL="180000" indent="-180000"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All sister academies are invited to participate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Next meeting, Oct. 21, 2020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416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等线 Light</vt:lpstr>
      <vt:lpstr>Arial</vt:lpstr>
      <vt:lpstr>Calibri</vt:lpstr>
      <vt:lpstr>Calibri Light</vt:lpstr>
      <vt:lpstr>Office Theme</vt:lpstr>
      <vt:lpstr>CAETS Engineering Education ---     Global Engineering Education Conference,… Post Pandemics….</vt:lpstr>
      <vt:lpstr>A Tentative Action Plan, drawn at Stockholm</vt:lpstr>
      <vt:lpstr>Challenges and Opportunities (2020)</vt:lpstr>
      <vt:lpstr>Plan and Action Steps (3~4 months)</vt:lpstr>
      <vt:lpstr>Considerations – Suggested topics</vt:lpstr>
      <vt:lpstr>Considerations –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Education</dc:title>
  <dc:creator>Jesse Zhu</dc:creator>
  <cp:lastModifiedBy>Jesse Zhu</cp:lastModifiedBy>
  <cp:revision>124</cp:revision>
  <dcterms:created xsi:type="dcterms:W3CDTF">2019-06-24T11:25:44Z</dcterms:created>
  <dcterms:modified xsi:type="dcterms:W3CDTF">2020-10-13T19:55:13Z</dcterms:modified>
</cp:coreProperties>
</file>