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0" r:id="rId2"/>
    <p:sldId id="258" r:id="rId3"/>
    <p:sldId id="294" r:id="rId4"/>
    <p:sldId id="295" r:id="rId5"/>
    <p:sldId id="296" r:id="rId6"/>
    <p:sldId id="261" r:id="rId7"/>
    <p:sldId id="264" r:id="rId8"/>
    <p:sldId id="297" r:id="rId9"/>
    <p:sldId id="298" r:id="rId10"/>
    <p:sldId id="268" r:id="rId11"/>
    <p:sldId id="390" r:id="rId12"/>
    <p:sldId id="391" r:id="rId13"/>
    <p:sldId id="392" r:id="rId14"/>
    <p:sldId id="393" r:id="rId15"/>
    <p:sldId id="394" r:id="rId16"/>
    <p:sldId id="283" r:id="rId17"/>
    <p:sldId id="284" r:id="rId18"/>
    <p:sldId id="395" r:id="rId19"/>
    <p:sldId id="396" r:id="rId20"/>
    <p:sldId id="397" r:id="rId21"/>
    <p:sldId id="286" r:id="rId22"/>
  </p:sldIdLst>
  <p:sldSz cx="9906000" cy="6858000" type="A4"/>
  <p:notesSz cx="6858000" cy="9144000"/>
  <p:defaultTextStyle>
    <a:defPPr>
      <a:defRPr lang="en-US"/>
    </a:defPPr>
    <a:lvl1pPr marL="0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9842" autoAdjust="0"/>
  </p:normalViewPr>
  <p:slideViewPr>
    <p:cSldViewPr snapToGrid="0" snapToObjects="1">
      <p:cViewPr varScale="1">
        <p:scale>
          <a:sx n="82" d="100"/>
          <a:sy n="82" d="100"/>
        </p:scale>
        <p:origin x="109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27155519305443E-2"/>
          <c:y val="2.3613701022897522E-2"/>
          <c:w val="1"/>
          <c:h val="0.57624689499853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SMI</c:v>
                </c:pt>
              </c:strCache>
            </c:strRef>
          </c:tx>
          <c:spPr>
            <a:solidFill>
              <a:srgbClr val="5B9BD5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E08-44AB-8DC9-9410F91B903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08-44AB-8DC9-9410F91B903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E08-44AB-8DC9-9410F91B903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E08-44AB-8DC9-9410F91B903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E08-44AB-8DC9-9410F91B903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E08-44AB-8DC9-9410F91B903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Looked up more about how to become an engineer</c:v>
                </c:pt>
                <c:pt idx="1">
                  <c:v>Talked to someone about a career in engineering</c:v>
                </c:pt>
                <c:pt idx="2">
                  <c:v>Chose engineering related subjects at school</c:v>
                </c:pt>
                <c:pt idx="3">
                  <c:v>Applied to study engineering at university (A-level students)</c:v>
                </c:pt>
                <c:pt idx="4">
                  <c:v>Applied for an engineering apprenticeship or vocational qualification</c:v>
                </c:pt>
                <c:pt idx="5">
                  <c:v>Applied for work experience in engineering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32.25850578931</c:v>
                </c:pt>
                <c:pt idx="1">
                  <c:v>29.453587102779998</c:v>
                </c:pt>
                <c:pt idx="2">
                  <c:v>18.97736802028</c:v>
                </c:pt>
                <c:pt idx="3">
                  <c:v>15</c:v>
                </c:pt>
                <c:pt idx="4">
                  <c:v>12</c:v>
                </c:pt>
                <c:pt idx="5">
                  <c:v>9.2361444708090001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08-44AB-8DC9-9410F91B90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574080"/>
        <c:axId val="94575616"/>
      </c:barChart>
      <c:catAx>
        <c:axId val="9457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900" b="1">
                <a:latin typeface="+mj-lt"/>
              </a:defRPr>
            </a:pPr>
            <a:endParaRPr lang="en-US"/>
          </a:p>
        </c:txPr>
        <c:crossAx val="94575616"/>
        <c:crosses val="autoZero"/>
        <c:auto val="1"/>
        <c:lblAlgn val="ctr"/>
        <c:lblOffset val="100"/>
        <c:noMultiLvlLbl val="0"/>
      </c:catAx>
      <c:valAx>
        <c:axId val="94575616"/>
        <c:scaling>
          <c:orientation val="minMax"/>
          <c:max val="50"/>
        </c:scaling>
        <c:delete val="1"/>
        <c:axPos val="l"/>
        <c:numFmt formatCode="0" sourceLinked="1"/>
        <c:majorTickMark val="out"/>
        <c:minorTickMark val="none"/>
        <c:tickLblPos val="nextTo"/>
        <c:crossAx val="9457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27710836259955E-3"/>
          <c:y val="4.3616426448533342E-2"/>
          <c:w val="0.99065897683694526"/>
          <c:h val="0.727393274827075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Did something</c:v>
                </c:pt>
                <c:pt idx="1">
                  <c:v>Interacted on SM</c:v>
                </c:pt>
                <c:pt idx="2">
                  <c:v>Told my children about it</c:v>
                </c:pt>
                <c:pt idx="3">
                  <c:v>Talked to others about it</c:v>
                </c:pt>
                <c:pt idx="4">
                  <c:v>Searched more about it online</c:v>
                </c:pt>
                <c:pt idx="5">
                  <c:v>Looked up courses for my child</c:v>
                </c:pt>
                <c:pt idx="6">
                  <c:v>Visited the website in the ad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72</c:v>
                </c:pt>
                <c:pt idx="1">
                  <c:v>43.75</c:v>
                </c:pt>
                <c:pt idx="2">
                  <c:v>37.5</c:v>
                </c:pt>
                <c:pt idx="3">
                  <c:v>31.25</c:v>
                </c:pt>
                <c:pt idx="4">
                  <c:v>25</c:v>
                </c:pt>
                <c:pt idx="5">
                  <c:v>18.75</c:v>
                </c:pt>
                <c:pt idx="6">
                  <c:v>10.9375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D-4586-AADC-7E371038D7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535104"/>
        <c:axId val="79549184"/>
      </c:barChart>
      <c:catAx>
        <c:axId val="7953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1">
                <a:latin typeface="+mj-lt"/>
              </a:defRPr>
            </a:pPr>
            <a:endParaRPr lang="en-US"/>
          </a:p>
        </c:txPr>
        <c:crossAx val="79549184"/>
        <c:crosses val="autoZero"/>
        <c:auto val="1"/>
        <c:lblAlgn val="ctr"/>
        <c:lblOffset val="100"/>
        <c:noMultiLvlLbl val="0"/>
      </c:catAx>
      <c:valAx>
        <c:axId val="7954918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7953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80F8C-1D61-494B-9DC6-96800C72966A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E61B-D3AA-A941-9462-171908CCD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19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62608-C64A-F041-AC8E-0B900A4608C2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4F878-5680-E44B-93FC-6EBD632388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78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36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4F878-5680-E44B-93FC-6EBD63238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36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20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08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58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6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69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0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82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08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08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58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4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08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73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5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2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8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0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08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25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F878-5680-E44B-93FC-6EBD632388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3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7447-B21C-574D-8B44-277B7B29E661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0ACE-C934-954F-A4D0-B85D8939F264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7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E465-1745-E24F-A5AC-C0CF8DBDF065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9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9072-9450-8848-A71D-EFEFBB764A74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4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F12-483F-9246-A341-5EFBB7BA3ED0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87F1-4605-6F4A-BDF0-382ECBBE8E6A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4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B933-84C2-D44B-AB2A-A8F1D8033F04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8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7A19-3276-2742-9032-9C07F0F71334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5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C9B-49B3-494C-BD33-419AFD66FDC6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8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5D4A-F698-064B-9CD8-DDF3CEEF00FF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2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D403-EFDB-CE43-A782-9C37E2519C31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5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79C9-08C2-7E48-AC21-CFD7EEBEB6B5}" type="datetime1">
              <a:rPr lang="en-GB" smtClean="0"/>
              <a:t>05/10/2020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BE8AC-0238-3442-B8BC-687F13718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36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536433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536433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53643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53643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53643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chart" Target="../charts/chart1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15802" y="5586407"/>
            <a:ext cx="3072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36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THIS IS ENGINEERING INTRO</a:t>
            </a:r>
          </a:p>
          <a:p>
            <a:pPr marL="0" marR="0" lvl="0" indent="0" algn="l" defTabSz="536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Helvetica"/>
                <a:cs typeface="Helvetica"/>
              </a:rPr>
              <a:t>CAETS Comms Working Group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536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Helvetica"/>
                <a:cs typeface="Helvetica"/>
              </a:rPr>
              <a:t>October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2020</a:t>
            </a:r>
          </a:p>
          <a:p>
            <a:pPr marL="0" marR="0" lvl="0" indent="0" algn="l" defTabSz="536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536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97248C7-8800-4C73-BC8A-62741D51A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927" y="-83052"/>
            <a:ext cx="10178716" cy="6969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18" y="4970948"/>
            <a:ext cx="77008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chemeClr val="bg1"/>
                </a:solidFill>
                <a:latin typeface="Helvetica"/>
                <a:cs typeface="Helvetica"/>
              </a:rPr>
              <a:t>2.0</a:t>
            </a:r>
          </a:p>
          <a:p>
            <a:pPr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Helvetica"/>
                <a:cs typeface="Helvetica"/>
              </a:rPr>
              <a:t>OUR RESPONSE</a:t>
            </a:r>
          </a:p>
        </p:txBody>
      </p:sp>
    </p:spTree>
    <p:extLst>
      <p:ext uri="{BB962C8B-B14F-4D97-AF65-F5344CB8AC3E}">
        <p14:creationId xmlns:p14="http://schemas.microsoft.com/office/powerpoint/2010/main" val="228465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-92361"/>
            <a:ext cx="9037153" cy="254001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1204475"/>
            <a:ext cx="9037153" cy="36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6361547"/>
            <a:ext cx="9037153" cy="3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96" y="193955"/>
            <a:ext cx="7890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2.1</a:t>
            </a:r>
          </a:p>
          <a:p>
            <a:r>
              <a:rPr lang="en-US" sz="2800" b="1" dirty="0">
                <a:latin typeface="Helvetica"/>
                <a:cs typeface="Helvetica"/>
              </a:rPr>
              <a:t>SHOW THEM PEOPLE LIKE THEM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DBEDD-3491-40B7-9FC8-DE6BF52D18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189" y="1650752"/>
            <a:ext cx="2231914" cy="1389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F82578-7B28-49E3-BA15-ACD702A439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1744" y="1657019"/>
            <a:ext cx="2231914" cy="13771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CE07F3-B046-4C84-9CED-5FD3A394AE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497" y="1677253"/>
            <a:ext cx="2234306" cy="1392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319DFD-4B4A-47B0-BED4-3313354811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5887" y="3237671"/>
            <a:ext cx="2329502" cy="13138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EE278E-7EC8-4627-A883-A41EBD8596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6627" y="3229243"/>
            <a:ext cx="2337298" cy="1322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EEDB9A-DDE1-4508-8459-84DFF29E70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57" y="4837312"/>
            <a:ext cx="2458337" cy="13288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C697A5-71D9-4330-ADE2-CD4B4D39F0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1745" y="4829744"/>
            <a:ext cx="2458337" cy="13363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3FAE0F4-9ABB-42CD-BA39-D7018B706B3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588" y="4817652"/>
            <a:ext cx="2350575" cy="13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1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-92361"/>
            <a:ext cx="9037153" cy="254001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1204475"/>
            <a:ext cx="9037153" cy="36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6361547"/>
            <a:ext cx="9037153" cy="3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96" y="193955"/>
            <a:ext cx="7890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2.2</a:t>
            </a:r>
          </a:p>
          <a:p>
            <a:r>
              <a:rPr lang="en-US" sz="2800" b="1" dirty="0">
                <a:latin typeface="Helvetica"/>
                <a:cs typeface="Helvetica"/>
              </a:rPr>
              <a:t>KEY MESSAGES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D0EA6-61E6-4FE1-AB62-2C00CE547AA1}"/>
              </a:ext>
            </a:extLst>
          </p:cNvPr>
          <p:cNvSpPr txBox="1"/>
          <p:nvPr/>
        </p:nvSpPr>
        <p:spPr>
          <a:xfrm>
            <a:off x="565502" y="1873447"/>
            <a:ext cx="2424771" cy="109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b="1" baseline="30000" dirty="0">
                <a:latin typeface="Helvetica"/>
                <a:cs typeface="Helvetica"/>
              </a:rPr>
              <a:t>The following key messages underpin This is Engineering and have been informed by audience research and testing. </a:t>
            </a:r>
          </a:p>
          <a:p>
            <a:pPr>
              <a:lnSpc>
                <a:spcPct val="110000"/>
              </a:lnSpc>
            </a:pPr>
            <a:endParaRPr lang="en-GB" sz="1800" b="1" baseline="30000" dirty="0">
              <a:latin typeface="Helvetica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2E87E-4FF9-455A-A1AC-39DBC9A3592A}"/>
              </a:ext>
            </a:extLst>
          </p:cNvPr>
          <p:cNvSpPr txBox="1"/>
          <p:nvPr/>
        </p:nvSpPr>
        <p:spPr>
          <a:xfrm>
            <a:off x="3345876" y="1872500"/>
            <a:ext cx="5948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baseline="30000" dirty="0">
                <a:latin typeface="Helvetica"/>
                <a:cs typeface="Helvetica"/>
              </a:rPr>
              <a:t>Engineers bring ideas to life, shape the future, and make a difference. They work on some of the world’s biggest challenges.</a:t>
            </a:r>
          </a:p>
          <a:p>
            <a:pPr lvl="0"/>
            <a:endParaRPr lang="en-GB" sz="1800" baseline="30000" dirty="0">
              <a:latin typeface="Helvetica"/>
              <a:cs typeface="Helvetica"/>
            </a:endParaRPr>
          </a:p>
          <a:p>
            <a:r>
              <a:rPr lang="en-GB" sz="1800" baseline="30000" dirty="0">
                <a:latin typeface="Helvetica"/>
                <a:cs typeface="Helvetica"/>
              </a:rPr>
              <a:t>Whatever you are interested in, you can pursue your passion through engineering.</a:t>
            </a:r>
          </a:p>
          <a:p>
            <a:endParaRPr lang="en-GB" sz="1800" baseline="30000" dirty="0">
              <a:latin typeface="Helvetica"/>
              <a:cs typeface="Helvetica"/>
            </a:endParaRPr>
          </a:p>
          <a:p>
            <a:r>
              <a:rPr lang="en-GB" sz="1800" baseline="30000" dirty="0">
                <a:latin typeface="Helvetica"/>
                <a:cs typeface="Helvetica"/>
              </a:rPr>
              <a:t>Engineering careers are varied and creative.</a:t>
            </a:r>
          </a:p>
          <a:p>
            <a:endParaRPr lang="en-GB" sz="1800" baseline="30000" dirty="0">
              <a:latin typeface="Helvetica"/>
              <a:cs typeface="Helvetica"/>
            </a:endParaRPr>
          </a:p>
          <a:p>
            <a:r>
              <a:rPr lang="en-GB" sz="1800" baseline="30000" dirty="0">
                <a:latin typeface="Helvetica"/>
                <a:cs typeface="Helvetica"/>
              </a:rPr>
              <a:t>Engineers come from a variety of backgrounds, and there are lots of different routes into engineering.  </a:t>
            </a:r>
          </a:p>
          <a:p>
            <a:endParaRPr lang="en-GB" sz="1800" baseline="30000" dirty="0">
              <a:latin typeface="Helvetica"/>
              <a:cs typeface="Helvetica"/>
            </a:endParaRPr>
          </a:p>
          <a:p>
            <a:r>
              <a:rPr lang="en-GB" sz="1800" baseline="30000" dirty="0">
                <a:latin typeface="Helvetica"/>
                <a:cs typeface="Helvetica"/>
              </a:rPr>
              <a:t>There has never been a better time to get involved in engineering.</a:t>
            </a:r>
          </a:p>
          <a:p>
            <a:endParaRPr lang="en-GB" sz="1800" baseline="30000" dirty="0">
              <a:latin typeface="Helvetica"/>
              <a:cs typeface="Helvetica"/>
            </a:endParaRPr>
          </a:p>
          <a:p>
            <a:endParaRPr lang="en-GB" sz="1800" baseline="30000" dirty="0">
              <a:latin typeface="Helvetica"/>
              <a:cs typeface="Helvetica"/>
            </a:endParaRPr>
          </a:p>
          <a:p>
            <a:endParaRPr lang="en-GB" sz="1800" baseline="30000" dirty="0">
              <a:latin typeface="Helvetica"/>
              <a:cs typeface="Helvetica"/>
            </a:endParaRPr>
          </a:p>
          <a:p>
            <a:endParaRPr lang="en-GB" sz="1800" baseline="30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2094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-92361"/>
            <a:ext cx="9037153" cy="254001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1204475"/>
            <a:ext cx="9037153" cy="36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6361547"/>
            <a:ext cx="9037153" cy="3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96" y="193955"/>
            <a:ext cx="7890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2.3</a:t>
            </a:r>
          </a:p>
          <a:p>
            <a:r>
              <a:rPr lang="en-US" sz="2800" b="1" dirty="0">
                <a:latin typeface="Helvetica"/>
                <a:cs typeface="Helvetica"/>
              </a:rPr>
              <a:t>CAREFUL TARGETING  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9593C03-F2A6-4F2A-8FDC-051FFC27B36F}"/>
              </a:ext>
            </a:extLst>
          </p:cNvPr>
          <p:cNvSpPr/>
          <p:nvPr/>
        </p:nvSpPr>
        <p:spPr>
          <a:xfrm>
            <a:off x="1121023" y="3013159"/>
            <a:ext cx="625177" cy="62241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35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B77258E-1E04-410D-9DB2-8F8A2B340942}"/>
              </a:ext>
            </a:extLst>
          </p:cNvPr>
          <p:cNvSpPr/>
          <p:nvPr/>
        </p:nvSpPr>
        <p:spPr>
          <a:xfrm>
            <a:off x="2452644" y="3034622"/>
            <a:ext cx="580408" cy="57949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35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2F40AFD-A42E-44B1-A93C-52504C597F8B}"/>
              </a:ext>
            </a:extLst>
          </p:cNvPr>
          <p:cNvSpPr/>
          <p:nvPr/>
        </p:nvSpPr>
        <p:spPr>
          <a:xfrm>
            <a:off x="6741044" y="3003248"/>
            <a:ext cx="887194" cy="64223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35"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F3AADE1B-E7D0-4A97-BF33-9BDD9737FCB5}"/>
              </a:ext>
            </a:extLst>
          </p:cNvPr>
          <p:cNvSpPr/>
          <p:nvPr/>
        </p:nvSpPr>
        <p:spPr>
          <a:xfrm>
            <a:off x="5465798" y="2978483"/>
            <a:ext cx="694831" cy="691758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35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47636583-7BDD-4307-AC49-73A4981DEEB4}"/>
              </a:ext>
            </a:extLst>
          </p:cNvPr>
          <p:cNvSpPr/>
          <p:nvPr/>
        </p:nvSpPr>
        <p:spPr>
          <a:xfrm>
            <a:off x="8230209" y="3013159"/>
            <a:ext cx="623521" cy="622416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35"/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EFB0E565-8F4D-45F8-9483-53C48B4F1C02}"/>
              </a:ext>
            </a:extLst>
          </p:cNvPr>
          <p:cNvSpPr/>
          <p:nvPr/>
        </p:nvSpPr>
        <p:spPr>
          <a:xfrm>
            <a:off x="3940150" y="2978483"/>
            <a:ext cx="694833" cy="691758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35"/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4AE5863B-2D90-425B-BAC5-7843C83E5BFC}"/>
              </a:ext>
            </a:extLst>
          </p:cNvPr>
          <p:cNvSpPr txBox="1"/>
          <p:nvPr/>
        </p:nvSpPr>
        <p:spPr>
          <a:xfrm>
            <a:off x="855733" y="3793734"/>
            <a:ext cx="1040349" cy="444397"/>
          </a:xfrm>
          <a:prstGeom prst="rect">
            <a:avLst/>
          </a:prstGeom>
        </p:spPr>
        <p:txBody>
          <a:bodyPr vert="horz" wrap="square" lIns="0" tIns="5632" rIns="0" bIns="0" rtlCol="0">
            <a:spAutoFit/>
          </a:bodyPr>
          <a:lstStyle/>
          <a:p>
            <a:pPr marL="5944" marR="2503" indent="-313" algn="ctr">
              <a:lnSpc>
                <a:spcPct val="101499"/>
              </a:lnSpc>
              <a:spcBef>
                <a:spcPts val="44"/>
              </a:spcBef>
            </a:pPr>
            <a:r>
              <a:rPr sz="961" spc="71" dirty="0">
                <a:latin typeface="Helvetica" panose="020B0604020202020204" pitchFamily="34" charset="0"/>
                <a:cs typeface="Helvetica" panose="020B0604020202020204" pitchFamily="34" charset="0"/>
              </a:rPr>
              <a:t>Strong  </a:t>
            </a:r>
            <a:r>
              <a:rPr sz="961" spc="103" dirty="0">
                <a:latin typeface="Helvetica" panose="020B0604020202020204" pitchFamily="34" charset="0"/>
                <a:cs typeface="Helvetica" panose="020B0604020202020204" pitchFamily="34" charset="0"/>
              </a:rPr>
              <a:t>performance</a:t>
            </a:r>
            <a:r>
              <a:rPr sz="961" spc="-44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961" spc="17" dirty="0">
                <a:latin typeface="Helvetica" panose="020B0604020202020204" pitchFamily="34" charset="0"/>
                <a:cs typeface="Helvetica" panose="020B0604020202020204" pitchFamily="34" charset="0"/>
              </a:rPr>
              <a:t>vs.  </a:t>
            </a:r>
            <a:r>
              <a:rPr sz="961" spc="64" dirty="0">
                <a:latin typeface="Helvetica" panose="020B0604020202020204" pitchFamily="34" charset="0"/>
                <a:cs typeface="Helvetica" panose="020B0604020202020204" pitchFamily="34" charset="0"/>
              </a:rPr>
              <a:t>all</a:t>
            </a:r>
            <a:r>
              <a:rPr sz="961" spc="-49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961" spc="94" dirty="0">
                <a:latin typeface="Helvetica" panose="020B0604020202020204" pitchFamily="34" charset="0"/>
                <a:cs typeface="Helvetica" panose="020B0604020202020204" pitchFamily="34" charset="0"/>
              </a:rPr>
              <a:t>metrics</a:t>
            </a:r>
            <a:endParaRPr sz="96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766636DF-B4E0-40FC-A864-96693E833739}"/>
              </a:ext>
            </a:extLst>
          </p:cNvPr>
          <p:cNvSpPr txBox="1"/>
          <p:nvPr/>
        </p:nvSpPr>
        <p:spPr>
          <a:xfrm>
            <a:off x="2206898" y="3793734"/>
            <a:ext cx="1071012" cy="444397"/>
          </a:xfrm>
          <a:prstGeom prst="rect">
            <a:avLst/>
          </a:prstGeom>
        </p:spPr>
        <p:txBody>
          <a:bodyPr vert="horz" wrap="square" lIns="0" tIns="5632" rIns="0" bIns="0" rtlCol="0">
            <a:spAutoFit/>
          </a:bodyPr>
          <a:lstStyle/>
          <a:p>
            <a:pPr marL="5944" marR="2503" algn="ctr">
              <a:lnSpc>
                <a:spcPct val="101499"/>
              </a:lnSpc>
              <a:spcBef>
                <a:spcPts val="44"/>
              </a:spcBef>
            </a:pPr>
            <a:r>
              <a:rPr sz="961" spc="81" dirty="0">
                <a:latin typeface="Helvetica" panose="020B0604020202020204" pitchFamily="34" charset="0"/>
                <a:cs typeface="Helvetica" panose="020B0604020202020204" pitchFamily="34" charset="0"/>
              </a:rPr>
              <a:t>Audience</a:t>
            </a:r>
            <a:r>
              <a:rPr sz="961" spc="-56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961" spc="79" dirty="0">
                <a:latin typeface="Helvetica" panose="020B0604020202020204" pitchFamily="34" charset="0"/>
                <a:cs typeface="Helvetica" panose="020B0604020202020204" pitchFamily="34" charset="0"/>
              </a:rPr>
              <a:t>affinity  </a:t>
            </a:r>
            <a:r>
              <a:rPr sz="961" spc="69" dirty="0">
                <a:latin typeface="Helvetica" panose="020B0604020202020204" pitchFamily="34" charset="0"/>
                <a:cs typeface="Helvetica" panose="020B0604020202020204" pitchFamily="34" charset="0"/>
              </a:rPr>
              <a:t>More </a:t>
            </a:r>
            <a:r>
              <a:rPr sz="961" spc="86" dirty="0">
                <a:latin typeface="Helvetica" panose="020B0604020202020204" pitchFamily="34" charset="0"/>
                <a:cs typeface="Helvetica" panose="020B0604020202020204" pitchFamily="34" charset="0"/>
              </a:rPr>
              <a:t>testing  </a:t>
            </a:r>
            <a:r>
              <a:rPr sz="961" spc="84" dirty="0">
                <a:latin typeface="Helvetica" panose="020B0604020202020204" pitchFamily="34" charset="0"/>
                <a:cs typeface="Helvetica" panose="020B0604020202020204" pitchFamily="34" charset="0"/>
              </a:rPr>
              <a:t>required</a:t>
            </a:r>
            <a:endParaRPr sz="96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443CE9CB-441A-4121-9C20-38D2878CA2C5}"/>
              </a:ext>
            </a:extLst>
          </p:cNvPr>
          <p:cNvSpPr txBox="1"/>
          <p:nvPr/>
        </p:nvSpPr>
        <p:spPr>
          <a:xfrm>
            <a:off x="3725221" y="3793734"/>
            <a:ext cx="1015005" cy="444397"/>
          </a:xfrm>
          <a:prstGeom prst="rect">
            <a:avLst/>
          </a:prstGeom>
        </p:spPr>
        <p:txBody>
          <a:bodyPr vert="horz" wrap="square" lIns="0" tIns="5632" rIns="0" bIns="0" rtlCol="0">
            <a:spAutoFit/>
          </a:bodyPr>
          <a:lstStyle/>
          <a:p>
            <a:pPr marL="6257" marR="2503" algn="ctr">
              <a:lnSpc>
                <a:spcPct val="101499"/>
              </a:lnSpc>
              <a:spcBef>
                <a:spcPts val="44"/>
              </a:spcBef>
            </a:pPr>
            <a:r>
              <a:rPr sz="961" spc="67" dirty="0">
                <a:latin typeface="Helvetica" panose="020B0604020202020204" pitchFamily="34" charset="0"/>
                <a:cs typeface="Helvetica" panose="020B0604020202020204" pitchFamily="34" charset="0"/>
              </a:rPr>
              <a:t>Highest </a:t>
            </a:r>
            <a:r>
              <a:rPr sz="961" spc="99" dirty="0">
                <a:latin typeface="Helvetica" panose="020B0604020202020204" pitchFamily="34" charset="0"/>
                <a:cs typeface="Helvetica" panose="020B0604020202020204" pitchFamily="34" charset="0"/>
              </a:rPr>
              <a:t>reach  </a:t>
            </a:r>
            <a:r>
              <a:rPr sz="961" spc="106" dirty="0">
                <a:latin typeface="Helvetica" panose="020B0604020202020204" pitchFamily="34" charset="0"/>
                <a:cs typeface="Helvetica" panose="020B0604020202020204" pitchFamily="34" charset="0"/>
              </a:rPr>
              <a:t>Improvement</a:t>
            </a:r>
            <a:r>
              <a:rPr sz="961" spc="-89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961" spc="69" dirty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sz="961" spc="49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961" spc="-10" dirty="0">
                <a:latin typeface="Helvetica" panose="020B0604020202020204" pitchFamily="34" charset="0"/>
                <a:cs typeface="Helvetica" panose="020B0604020202020204" pitchFamily="34" charset="0"/>
              </a:rPr>
              <a:t>VCR</a:t>
            </a:r>
            <a:endParaRPr sz="96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CFB9B76C-734E-47C7-AF4C-0492C8DA5BD2}"/>
              </a:ext>
            </a:extLst>
          </p:cNvPr>
          <p:cNvSpPr txBox="1"/>
          <p:nvPr/>
        </p:nvSpPr>
        <p:spPr>
          <a:xfrm>
            <a:off x="5421791" y="3802360"/>
            <a:ext cx="771266" cy="155759"/>
          </a:xfrm>
          <a:prstGeom prst="rect">
            <a:avLst/>
          </a:prstGeom>
        </p:spPr>
        <p:txBody>
          <a:bodyPr vert="horz" wrap="square" lIns="0" tIns="7822" rIns="0" bIns="0" rtlCol="0">
            <a:spAutoFit/>
          </a:bodyPr>
          <a:lstStyle/>
          <a:p>
            <a:pPr marL="6257">
              <a:spcBef>
                <a:spcPts val="62"/>
              </a:spcBef>
            </a:pPr>
            <a:r>
              <a:rPr sz="961" spc="67" dirty="0">
                <a:latin typeface="Helvetica" panose="020B0604020202020204" pitchFamily="34" charset="0"/>
                <a:cs typeface="Helvetica" panose="020B0604020202020204" pitchFamily="34" charset="0"/>
              </a:rPr>
              <a:t>Highest</a:t>
            </a:r>
            <a:r>
              <a:rPr sz="961" spc="-7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961" spc="-10" dirty="0">
                <a:latin typeface="Helvetica" panose="020B0604020202020204" pitchFamily="34" charset="0"/>
                <a:cs typeface="Helvetica" panose="020B0604020202020204" pitchFamily="34" charset="0"/>
              </a:rPr>
              <a:t>VCR</a:t>
            </a:r>
            <a:endParaRPr sz="96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EAAD1E84-FCB0-4688-B146-F0134BB9F667}"/>
              </a:ext>
            </a:extLst>
          </p:cNvPr>
          <p:cNvSpPr txBox="1"/>
          <p:nvPr/>
        </p:nvSpPr>
        <p:spPr>
          <a:xfrm>
            <a:off x="6548084" y="3784054"/>
            <a:ext cx="1141724" cy="295062"/>
          </a:xfrm>
          <a:prstGeom prst="rect">
            <a:avLst/>
          </a:prstGeom>
        </p:spPr>
        <p:txBody>
          <a:bodyPr vert="horz" wrap="square" lIns="0" tIns="5632" rIns="0" bIns="0" rtlCol="0">
            <a:spAutoFit/>
          </a:bodyPr>
          <a:lstStyle/>
          <a:p>
            <a:pPr marL="6257" marR="2503" indent="270002">
              <a:lnSpc>
                <a:spcPct val="101499"/>
              </a:lnSpc>
              <a:spcBef>
                <a:spcPts val="44"/>
              </a:spcBef>
            </a:pPr>
            <a:r>
              <a:rPr sz="961" spc="44" dirty="0">
                <a:latin typeface="Helvetica" panose="020B0604020202020204" pitchFamily="34" charset="0"/>
                <a:cs typeface="Helvetica" panose="020B0604020202020204" pitchFamily="34" charset="0"/>
              </a:rPr>
              <a:t>Low </a:t>
            </a:r>
            <a:r>
              <a:rPr sz="961" spc="12" dirty="0">
                <a:latin typeface="Helvetica" panose="020B0604020202020204" pitchFamily="34" charset="0"/>
                <a:cs typeface="Helvetica" panose="020B0604020202020204" pitchFamily="34" charset="0"/>
              </a:rPr>
              <a:t>CPVs  </a:t>
            </a:r>
            <a:r>
              <a:rPr sz="961" spc="79" dirty="0">
                <a:latin typeface="Helvetica" panose="020B0604020202020204" pitchFamily="34" charset="0"/>
                <a:cs typeface="Helvetica" panose="020B0604020202020204" pitchFamily="34" charset="0"/>
              </a:rPr>
              <a:t>Targeting</a:t>
            </a:r>
            <a:r>
              <a:rPr sz="961" spc="-69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961" spc="94" dirty="0">
                <a:latin typeface="Helvetica" panose="020B0604020202020204" pitchFamily="34" charset="0"/>
                <a:cs typeface="Helvetica" panose="020B0604020202020204" pitchFamily="34" charset="0"/>
              </a:rPr>
              <a:t>parents</a:t>
            </a:r>
            <a:endParaRPr sz="96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5C5F84D8-56CE-492B-AE8C-0335FB652820}"/>
              </a:ext>
            </a:extLst>
          </p:cNvPr>
          <p:cNvSpPr txBox="1"/>
          <p:nvPr/>
        </p:nvSpPr>
        <p:spPr>
          <a:xfrm>
            <a:off x="7872703" y="3802714"/>
            <a:ext cx="1342285" cy="295062"/>
          </a:xfrm>
          <a:prstGeom prst="rect">
            <a:avLst/>
          </a:prstGeom>
        </p:spPr>
        <p:txBody>
          <a:bodyPr vert="horz" wrap="square" lIns="0" tIns="5632" rIns="0" bIns="0" rtlCol="0">
            <a:spAutoFit/>
          </a:bodyPr>
          <a:lstStyle/>
          <a:p>
            <a:pPr marL="397338" marR="2503" indent="-391393">
              <a:lnSpc>
                <a:spcPct val="101499"/>
              </a:lnSpc>
              <a:spcBef>
                <a:spcPts val="44"/>
              </a:spcBef>
            </a:pPr>
            <a:r>
              <a:rPr sz="961" spc="20" dirty="0">
                <a:latin typeface="Helvetica" panose="020B0604020202020204" pitchFamily="34" charset="0"/>
                <a:cs typeface="Helvetica" panose="020B0604020202020204" pitchFamily="34" charset="0"/>
              </a:rPr>
              <a:t>Full </a:t>
            </a:r>
            <a:r>
              <a:rPr sz="961" spc="84" dirty="0">
                <a:latin typeface="Helvetica" panose="020B0604020202020204" pitchFamily="34" charset="0"/>
                <a:cs typeface="Helvetica" panose="020B0604020202020204" pitchFamily="34" charset="0"/>
              </a:rPr>
              <a:t>video</a:t>
            </a:r>
            <a:r>
              <a:rPr sz="961" spc="-14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961" spc="101" dirty="0">
                <a:latin typeface="Helvetica" panose="020B0604020202020204" pitchFamily="34" charset="0"/>
                <a:cs typeface="Helvetica" panose="020B0604020202020204" pitchFamily="34" charset="0"/>
              </a:rPr>
              <a:t>completion  </a:t>
            </a:r>
            <a:r>
              <a:rPr sz="961" spc="62" dirty="0">
                <a:latin typeface="Helvetica" panose="020B0604020202020204" pitchFamily="34" charset="0"/>
                <a:cs typeface="Helvetica" panose="020B0604020202020204" pitchFamily="34" charset="0"/>
              </a:rPr>
              <a:t>High</a:t>
            </a:r>
            <a:r>
              <a:rPr sz="961" spc="-39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961" spc="-42" dirty="0">
                <a:latin typeface="Helvetica" panose="020B0604020202020204" pitchFamily="34" charset="0"/>
                <a:cs typeface="Helvetica" panose="020B0604020202020204" pitchFamily="34" charset="0"/>
              </a:rPr>
              <a:t>CTR</a:t>
            </a:r>
            <a:endParaRPr sz="96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0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-92361"/>
            <a:ext cx="9037153" cy="254001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1204475"/>
            <a:ext cx="9037153" cy="36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6361547"/>
            <a:ext cx="9037153" cy="3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96" y="193955"/>
            <a:ext cx="8865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2.4</a:t>
            </a:r>
          </a:p>
          <a:p>
            <a:r>
              <a:rPr lang="en-US" sz="2800" b="1" dirty="0">
                <a:latin typeface="Helvetica"/>
                <a:cs typeface="Helvetica"/>
              </a:rPr>
              <a:t>REPOSITIONING ENGINEERING FOR EVERYONE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81CAB2-A962-4CDB-A9CE-696D5D2E7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379" y="4332158"/>
            <a:ext cx="2071381" cy="2064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F170D-3E5D-4896-92AE-69482C62C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13" y="1521997"/>
            <a:ext cx="1917129" cy="2064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4D176B-A16B-4AE0-BCBC-9F7ECAF3FB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358" y="1503913"/>
            <a:ext cx="2525930" cy="2061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A94D90-4BB0-4F9D-83AD-94C82A6B3B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233" y="1327795"/>
            <a:ext cx="2477478" cy="3004363"/>
          </a:xfrm>
          <a:prstGeom prst="rect">
            <a:avLst/>
          </a:prstGeom>
        </p:spPr>
      </p:pic>
      <p:pic>
        <p:nvPicPr>
          <p:cNvPr id="15" name="Picture 4" descr="a474154b-94ca-4a4c-be98-6e194617e244@eurprd08">
            <a:extLst>
              <a:ext uri="{FF2B5EF4-FFF2-40B4-BE49-F238E27FC236}">
                <a16:creationId xmlns:a16="http://schemas.microsoft.com/office/drawing/2014/main" id="{9F5B9E04-F146-4EC4-9933-E43FC6ECE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3230" y="3877800"/>
            <a:ext cx="3171245" cy="249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B67B83-E37D-48C6-A0CD-E040A96B821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4332157"/>
            <a:ext cx="3529909" cy="1714990"/>
          </a:xfrm>
          <a:prstGeom prst="rect">
            <a:avLst/>
          </a:prstGeom>
        </p:spPr>
      </p:pic>
      <p:pic>
        <p:nvPicPr>
          <p:cNvPr id="18" name="Picture 2" descr="84adcc79-83b1-48e1-90c0-8d0fcfa2608c@eurprd08">
            <a:extLst>
              <a:ext uri="{FF2B5EF4-FFF2-40B4-BE49-F238E27FC236}">
                <a16:creationId xmlns:a16="http://schemas.microsoft.com/office/drawing/2014/main" id="{13F57BC3-B305-4981-8A56-7594F9E40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1985" y="1730113"/>
            <a:ext cx="2353705" cy="246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9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-92361"/>
            <a:ext cx="9037153" cy="254001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1204475"/>
            <a:ext cx="9037153" cy="36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6361547"/>
            <a:ext cx="9037153" cy="3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96" y="193955"/>
            <a:ext cx="8865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2.5</a:t>
            </a:r>
          </a:p>
          <a:p>
            <a:r>
              <a:rPr lang="en-US" sz="2800" b="1" dirty="0">
                <a:latin typeface="Helvetica"/>
                <a:cs typeface="Helvetica"/>
              </a:rPr>
              <a:t>SHARING THE CHALLENGE TO SCALE IMPACT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8DECE-FE01-432C-9B04-4BB95FF31B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165" y="2135093"/>
            <a:ext cx="6744748" cy="4000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E17484-1091-4B56-ADFD-D5EFAD92E1A2}"/>
              </a:ext>
            </a:extLst>
          </p:cNvPr>
          <p:cNvSpPr txBox="1"/>
          <p:nvPr/>
        </p:nvSpPr>
        <p:spPr>
          <a:xfrm>
            <a:off x="498951" y="3177140"/>
            <a:ext cx="2068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GB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780 photos donated by over 40 organisations </a:t>
            </a:r>
          </a:p>
          <a:p>
            <a:pPr defTabSz="914400">
              <a:defRPr/>
            </a:pPr>
            <a:endParaRPr lang="en-GB" sz="16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B9D98E-D5DE-4469-961E-0168A4D99E78}"/>
              </a:ext>
            </a:extLst>
          </p:cNvPr>
          <p:cNvSpPr/>
          <p:nvPr/>
        </p:nvSpPr>
        <p:spPr>
          <a:xfrm>
            <a:off x="421143" y="1320974"/>
            <a:ext cx="8604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challenge narrow perceptions of the profession, we launched a new public library with more representative images of engineers. </a:t>
            </a:r>
          </a:p>
        </p:txBody>
      </p:sp>
      <p:pic>
        <p:nvPicPr>
          <p:cNvPr id="22" name="Graphic 21" descr="Camera">
            <a:extLst>
              <a:ext uri="{FF2B5EF4-FFF2-40B4-BE49-F238E27FC236}">
                <a16:creationId xmlns:a16="http://schemas.microsoft.com/office/drawing/2014/main" id="{41DC7567-D89C-43F2-BF8E-33503C151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634" y="2390730"/>
            <a:ext cx="786409" cy="78640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536608C-0EBE-49A9-AED3-CD322DBEBB6D}"/>
              </a:ext>
            </a:extLst>
          </p:cNvPr>
          <p:cNvSpPr/>
          <p:nvPr/>
        </p:nvSpPr>
        <p:spPr>
          <a:xfrm>
            <a:off x="465425" y="5091352"/>
            <a:ext cx="2150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450,000</a:t>
            </a:r>
            <a:r>
              <a:rPr lang="en-GB" sz="16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n-GB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audience reached to date</a:t>
            </a:r>
          </a:p>
        </p:txBody>
      </p:sp>
    </p:spTree>
    <p:extLst>
      <p:ext uri="{BB962C8B-B14F-4D97-AF65-F5344CB8AC3E}">
        <p14:creationId xmlns:p14="http://schemas.microsoft.com/office/powerpoint/2010/main" val="416853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568" y="-184634"/>
            <a:ext cx="10225136" cy="7228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817" y="5128818"/>
            <a:ext cx="869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chemeClr val="bg1"/>
                </a:solidFill>
                <a:latin typeface="Helvetica"/>
                <a:cs typeface="Helvetica"/>
              </a:rPr>
              <a:t>3.0</a:t>
            </a:r>
          </a:p>
          <a:p>
            <a:pPr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Helvetica"/>
                <a:cs typeface="Helvetica"/>
              </a:rPr>
              <a:t>OUR IMPACT</a:t>
            </a:r>
          </a:p>
        </p:txBody>
      </p:sp>
    </p:spTree>
    <p:extLst>
      <p:ext uri="{BB962C8B-B14F-4D97-AF65-F5344CB8AC3E}">
        <p14:creationId xmlns:p14="http://schemas.microsoft.com/office/powerpoint/2010/main" val="412913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96" y="193955"/>
            <a:ext cx="903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3.1</a:t>
            </a:r>
          </a:p>
          <a:p>
            <a:r>
              <a:rPr lang="en-US" sz="2800" b="1" dirty="0">
                <a:latin typeface="Helvetica"/>
                <a:cs typeface="Helvetica"/>
              </a:rPr>
              <a:t>WE’RE MAKING PROGRESS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</a:t>
            </a:r>
            <a:endParaRPr lang="en-US" sz="800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-58045"/>
            <a:ext cx="9037153" cy="2520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265" y="1182560"/>
            <a:ext cx="9037153" cy="36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6364028"/>
            <a:ext cx="9037153" cy="360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F427BD6-C164-4852-B120-F13449325B0B}"/>
              </a:ext>
            </a:extLst>
          </p:cNvPr>
          <p:cNvSpPr/>
          <p:nvPr/>
        </p:nvSpPr>
        <p:spPr>
          <a:xfrm>
            <a:off x="659530" y="2354906"/>
            <a:ext cx="2118982" cy="199407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45m+ 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views of campaign films, by a gender-balanced</a:t>
            </a:r>
          </a:p>
          <a:p>
            <a:pPr algn="ctr"/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audience of teens</a:t>
            </a:r>
            <a:r>
              <a:rPr lang="en-GB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2AFB6F1-CDCA-4527-B7F3-A26CF15150E3}"/>
              </a:ext>
            </a:extLst>
          </p:cNvPr>
          <p:cNvSpPr/>
          <p:nvPr/>
        </p:nvSpPr>
        <p:spPr>
          <a:xfrm>
            <a:off x="2910218" y="2354906"/>
            <a:ext cx="2118982" cy="199407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1m+ 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other engagements on social media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BF30F59-922E-4449-98DC-03CD20C2656E}"/>
              </a:ext>
            </a:extLst>
          </p:cNvPr>
          <p:cNvSpPr/>
          <p:nvPr/>
        </p:nvSpPr>
        <p:spPr>
          <a:xfrm>
            <a:off x="5095340" y="2354906"/>
            <a:ext cx="2250688" cy="197176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85% 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increase in consideration of engineering as a career among teens*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7D8C739-06FF-4312-A70B-C69BD7DC8ADF}"/>
              </a:ext>
            </a:extLst>
          </p:cNvPr>
          <p:cNvSpPr/>
          <p:nvPr/>
        </p:nvSpPr>
        <p:spPr>
          <a:xfrm>
            <a:off x="7424823" y="2354907"/>
            <a:ext cx="2074377" cy="197176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71% 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teens who saw the campaign did something as a result*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87B03-5A10-4532-A364-0F578F119034}"/>
              </a:ext>
            </a:extLst>
          </p:cNvPr>
          <p:cNvSpPr txBox="1"/>
          <p:nvPr/>
        </p:nvSpPr>
        <p:spPr>
          <a:xfrm>
            <a:off x="5194360" y="3877981"/>
            <a:ext cx="12451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118% 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for Black, Asian and minority ethnic teens</a:t>
            </a:r>
          </a:p>
          <a:p>
            <a:endParaRPr lang="en-GB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129% 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for female teens </a:t>
            </a:r>
          </a:p>
        </p:txBody>
      </p:sp>
    </p:spTree>
    <p:extLst>
      <p:ext uri="{BB962C8B-B14F-4D97-AF65-F5344CB8AC3E}">
        <p14:creationId xmlns:p14="http://schemas.microsoft.com/office/powerpoint/2010/main" val="1976553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96" y="193955"/>
            <a:ext cx="903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3.2</a:t>
            </a:r>
          </a:p>
          <a:p>
            <a:r>
              <a:rPr lang="en-US" sz="2800" b="1" dirty="0">
                <a:latin typeface="Helvetica"/>
                <a:cs typeface="Helvetica"/>
              </a:rPr>
              <a:t>STUDENTS ARE TAKING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</a:t>
            </a:r>
            <a:endParaRPr lang="en-US" sz="800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4897" y="-58045"/>
            <a:ext cx="9037153" cy="2520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8265" y="1182560"/>
            <a:ext cx="9037153" cy="36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4897" y="6364028"/>
            <a:ext cx="9037153" cy="3600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3596FF5-7988-44A4-AC4B-FCDD0C6469D2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4147469"/>
              </p:ext>
            </p:extLst>
          </p:nvPr>
        </p:nvGraphicFramePr>
        <p:xfrm>
          <a:off x="761410" y="1528998"/>
          <a:ext cx="8329811" cy="532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0C5F25C1-5070-4ED4-97A6-614C28833BBD}"/>
              </a:ext>
            </a:extLst>
          </p:cNvPr>
          <p:cNvSpPr txBox="1">
            <a:spLocks/>
          </p:cNvSpPr>
          <p:nvPr/>
        </p:nvSpPr>
        <p:spPr>
          <a:xfrm>
            <a:off x="525579" y="1436065"/>
            <a:ext cx="8976472" cy="433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Students were asked: “Have you taken any of the following actions as a result of seeing this ad campaign?”</a:t>
            </a:r>
          </a:p>
        </p:txBody>
      </p:sp>
    </p:spTree>
    <p:extLst>
      <p:ext uri="{BB962C8B-B14F-4D97-AF65-F5344CB8AC3E}">
        <p14:creationId xmlns:p14="http://schemas.microsoft.com/office/powerpoint/2010/main" val="1088785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96" y="193955"/>
            <a:ext cx="903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3.3</a:t>
            </a:r>
          </a:p>
          <a:p>
            <a:r>
              <a:rPr lang="en-US" sz="2800" b="1" dirty="0">
                <a:latin typeface="Helvetica"/>
                <a:cs typeface="Helvetica"/>
              </a:rPr>
              <a:t>POSITIVE RESPONSE FROM PARENTS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</a:t>
            </a:r>
            <a:endParaRPr lang="en-US" sz="800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-58045"/>
            <a:ext cx="9037153" cy="2520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265" y="1182560"/>
            <a:ext cx="9037153" cy="36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6364028"/>
            <a:ext cx="9037153" cy="36000"/>
          </a:xfrm>
          <a:prstGeom prst="rect">
            <a:avLst/>
          </a:prstGeom>
        </p:spPr>
      </p:pic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0267C903-A42B-4F12-AE07-8237050E1ACB}"/>
              </a:ext>
            </a:extLst>
          </p:cNvPr>
          <p:cNvSpPr txBox="1">
            <a:spLocks/>
          </p:cNvSpPr>
          <p:nvPr/>
        </p:nvSpPr>
        <p:spPr>
          <a:xfrm>
            <a:off x="2612567" y="1508638"/>
            <a:ext cx="4935897" cy="32543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4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Did you do something as a result or seeing/hearing it?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CA6365B8-0C48-4DF5-84F4-59245A7E25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089134"/>
              </p:ext>
            </p:extLst>
          </p:nvPr>
        </p:nvGraphicFramePr>
        <p:xfrm>
          <a:off x="295327" y="2895815"/>
          <a:ext cx="9315345" cy="302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46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E8AC-0238-3442-B8BC-687F1371834B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948" y="-106947"/>
            <a:ext cx="10200106" cy="7085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818" y="4970948"/>
            <a:ext cx="77008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chemeClr val="bg1"/>
                </a:solidFill>
                <a:latin typeface="Helvetica"/>
                <a:cs typeface="Helvetica"/>
              </a:rPr>
              <a:t>1.0</a:t>
            </a:r>
          </a:p>
          <a:p>
            <a:pPr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Helvetica"/>
                <a:cs typeface="Helvetica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190835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96" y="193955"/>
            <a:ext cx="903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3.4</a:t>
            </a:r>
          </a:p>
          <a:p>
            <a:r>
              <a:rPr lang="en-US" sz="2800" b="1" dirty="0">
                <a:latin typeface="Helvetica"/>
                <a:cs typeface="Helvetica"/>
              </a:rPr>
              <a:t>THIS IS ENGINEERING DAY, 6 NOV 2019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</a:t>
            </a:r>
            <a:endParaRPr lang="en-US" sz="800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-58045"/>
            <a:ext cx="9037153" cy="2520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265" y="1182560"/>
            <a:ext cx="9037153" cy="36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7" y="6364028"/>
            <a:ext cx="9037153" cy="3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2860CB-A092-48B0-8748-F00395A3D15F}"/>
              </a:ext>
            </a:extLst>
          </p:cNvPr>
          <p:cNvSpPr txBox="1"/>
          <p:nvPr/>
        </p:nvSpPr>
        <p:spPr>
          <a:xfrm>
            <a:off x="1637728" y="3579128"/>
            <a:ext cx="2192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 million people reached through media coverage: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43 print media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 broadcasts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914400">
              <a:defRPr/>
            </a:pPr>
            <a:endParaRPr lang="en-GB" sz="14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ED6BE-E204-4CA5-86D2-9BCACF84FDCA}"/>
              </a:ext>
            </a:extLst>
          </p:cNvPr>
          <p:cNvSpPr/>
          <p:nvPr/>
        </p:nvSpPr>
        <p:spPr>
          <a:xfrm>
            <a:off x="4013056" y="3547668"/>
            <a:ext cx="21531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 million people reached with #ThisisEngineering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29BDCF-357B-41D6-B1B2-BF3F5071504B}"/>
              </a:ext>
            </a:extLst>
          </p:cNvPr>
          <p:cNvSpPr/>
          <p:nvPr/>
        </p:nvSpPr>
        <p:spPr>
          <a:xfrm>
            <a:off x="6326002" y="3537881"/>
            <a:ext cx="20035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150 pledge signatories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780 photos donated to our Flickr image library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450,000 views of images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C8E820-40DD-450E-AB97-C9901EFEA681}"/>
              </a:ext>
            </a:extLst>
          </p:cNvPr>
          <p:cNvGrpSpPr/>
          <p:nvPr/>
        </p:nvGrpSpPr>
        <p:grpSpPr>
          <a:xfrm>
            <a:off x="1714640" y="1888678"/>
            <a:ext cx="1652327" cy="1555131"/>
            <a:chOff x="194389" y="1798737"/>
            <a:chExt cx="1652327" cy="1555131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E3A09523-E366-40F7-9032-D19773EAFE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4389" y="1798737"/>
              <a:ext cx="1652327" cy="1555131"/>
              <a:chOff x="845" y="1301"/>
              <a:chExt cx="1547" cy="1456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8E01DE96-32C6-4584-B9E2-E7D7C1DE29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48" y="1990"/>
                <a:ext cx="1142" cy="565"/>
              </a:xfrm>
              <a:custGeom>
                <a:avLst/>
                <a:gdLst>
                  <a:gd name="T0" fmla="*/ 1443 w 1443"/>
                  <a:gd name="T1" fmla="*/ 0 h 721"/>
                  <a:gd name="T2" fmla="*/ 1443 w 1443"/>
                  <a:gd name="T3" fmla="*/ 0 h 721"/>
                  <a:gd name="T4" fmla="*/ 722 w 1443"/>
                  <a:gd name="T5" fmla="*/ 721 h 721"/>
                  <a:gd name="T6" fmla="*/ 0 w 1443"/>
                  <a:gd name="T7" fmla="*/ 0 h 721"/>
                  <a:gd name="T8" fmla="*/ 111 w 1443"/>
                  <a:gd name="T9" fmla="*/ 0 h 721"/>
                  <a:gd name="T10" fmla="*/ 722 w 1443"/>
                  <a:gd name="T11" fmla="*/ 610 h 721"/>
                  <a:gd name="T12" fmla="*/ 1332 w 1443"/>
                  <a:gd name="T13" fmla="*/ 0 h 721"/>
                  <a:gd name="T14" fmla="*/ 1443 w 1443"/>
                  <a:gd name="T15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3" h="721"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3" y="398"/>
                      <a:pt x="1120" y="721"/>
                      <a:pt x="722" y="721"/>
                    </a:cubicBezTo>
                    <a:cubicBezTo>
                      <a:pt x="323" y="721"/>
                      <a:pt x="0" y="398"/>
                      <a:pt x="0" y="0"/>
                    </a:cubicBezTo>
                    <a:lnTo>
                      <a:pt x="111" y="0"/>
                    </a:lnTo>
                    <a:cubicBezTo>
                      <a:pt x="111" y="336"/>
                      <a:pt x="385" y="610"/>
                      <a:pt x="722" y="610"/>
                    </a:cubicBezTo>
                    <a:cubicBezTo>
                      <a:pt x="1058" y="610"/>
                      <a:pt x="1332" y="336"/>
                      <a:pt x="1332" y="0"/>
                    </a:cubicBezTo>
                    <a:lnTo>
                      <a:pt x="144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GB" sz="14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78180767-029D-4D18-8F15-57311F340F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46" y="1571"/>
                <a:ext cx="1346" cy="1085"/>
              </a:xfrm>
              <a:custGeom>
                <a:avLst/>
                <a:gdLst>
                  <a:gd name="T0" fmla="*/ 1701 w 1701"/>
                  <a:gd name="T1" fmla="*/ 535 h 1385"/>
                  <a:gd name="T2" fmla="*/ 1701 w 1701"/>
                  <a:gd name="T3" fmla="*/ 535 h 1385"/>
                  <a:gd name="T4" fmla="*/ 851 w 1701"/>
                  <a:gd name="T5" fmla="*/ 1385 h 1385"/>
                  <a:gd name="T6" fmla="*/ 0 w 1701"/>
                  <a:gd name="T7" fmla="*/ 535 h 1385"/>
                  <a:gd name="T8" fmla="*/ 189 w 1701"/>
                  <a:gd name="T9" fmla="*/ 0 h 1385"/>
                  <a:gd name="T10" fmla="*/ 276 w 1701"/>
                  <a:gd name="T11" fmla="*/ 70 h 1385"/>
                  <a:gd name="T12" fmla="*/ 112 w 1701"/>
                  <a:gd name="T13" fmla="*/ 535 h 1385"/>
                  <a:gd name="T14" fmla="*/ 851 w 1701"/>
                  <a:gd name="T15" fmla="*/ 1273 h 1385"/>
                  <a:gd name="T16" fmla="*/ 1589 w 1701"/>
                  <a:gd name="T17" fmla="*/ 535 h 1385"/>
                  <a:gd name="T18" fmla="*/ 1701 w 1701"/>
                  <a:gd name="T19" fmla="*/ 535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1" h="1385">
                    <a:moveTo>
                      <a:pt x="1701" y="535"/>
                    </a:moveTo>
                    <a:lnTo>
                      <a:pt x="1701" y="535"/>
                    </a:lnTo>
                    <a:cubicBezTo>
                      <a:pt x="1701" y="1004"/>
                      <a:pt x="1320" y="1385"/>
                      <a:pt x="851" y="1385"/>
                    </a:cubicBezTo>
                    <a:cubicBezTo>
                      <a:pt x="381" y="1385"/>
                      <a:pt x="0" y="1004"/>
                      <a:pt x="0" y="535"/>
                    </a:cubicBezTo>
                    <a:cubicBezTo>
                      <a:pt x="0" y="332"/>
                      <a:pt x="71" y="146"/>
                      <a:pt x="189" y="0"/>
                    </a:cubicBezTo>
                    <a:lnTo>
                      <a:pt x="276" y="70"/>
                    </a:lnTo>
                    <a:cubicBezTo>
                      <a:pt x="173" y="197"/>
                      <a:pt x="112" y="359"/>
                      <a:pt x="112" y="535"/>
                    </a:cubicBezTo>
                    <a:cubicBezTo>
                      <a:pt x="112" y="942"/>
                      <a:pt x="443" y="1273"/>
                      <a:pt x="851" y="1273"/>
                    </a:cubicBezTo>
                    <a:cubicBezTo>
                      <a:pt x="1258" y="1273"/>
                      <a:pt x="1589" y="942"/>
                      <a:pt x="1589" y="535"/>
                    </a:cubicBezTo>
                    <a:lnTo>
                      <a:pt x="1701" y="53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GB" sz="140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8D43FA48-3AE7-4AE5-AD44-FBF89A1E49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5" y="1301"/>
                <a:ext cx="1547" cy="1456"/>
              </a:xfrm>
              <a:custGeom>
                <a:avLst/>
                <a:gdLst>
                  <a:gd name="T0" fmla="*/ 1955 w 1955"/>
                  <a:gd name="T1" fmla="*/ 879 h 1857"/>
                  <a:gd name="T2" fmla="*/ 1955 w 1955"/>
                  <a:gd name="T3" fmla="*/ 879 h 1857"/>
                  <a:gd name="T4" fmla="*/ 978 w 1955"/>
                  <a:gd name="T5" fmla="*/ 1857 h 1857"/>
                  <a:gd name="T6" fmla="*/ 0 w 1955"/>
                  <a:gd name="T7" fmla="*/ 879 h 1857"/>
                  <a:gd name="T8" fmla="*/ 548 w 1955"/>
                  <a:gd name="T9" fmla="*/ 0 h 1857"/>
                  <a:gd name="T10" fmla="*/ 597 w 1955"/>
                  <a:gd name="T11" fmla="*/ 100 h 1857"/>
                  <a:gd name="T12" fmla="*/ 111 w 1955"/>
                  <a:gd name="T13" fmla="*/ 879 h 1857"/>
                  <a:gd name="T14" fmla="*/ 978 w 1955"/>
                  <a:gd name="T15" fmla="*/ 1745 h 1857"/>
                  <a:gd name="T16" fmla="*/ 1844 w 1955"/>
                  <a:gd name="T17" fmla="*/ 879 h 1857"/>
                  <a:gd name="T18" fmla="*/ 1955 w 1955"/>
                  <a:gd name="T19" fmla="*/ 879 h 1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5" h="1857">
                    <a:moveTo>
                      <a:pt x="1955" y="879"/>
                    </a:moveTo>
                    <a:lnTo>
                      <a:pt x="1955" y="879"/>
                    </a:lnTo>
                    <a:cubicBezTo>
                      <a:pt x="1955" y="1418"/>
                      <a:pt x="1517" y="1857"/>
                      <a:pt x="978" y="1857"/>
                    </a:cubicBezTo>
                    <a:cubicBezTo>
                      <a:pt x="438" y="1857"/>
                      <a:pt x="0" y="1418"/>
                      <a:pt x="0" y="879"/>
                    </a:cubicBezTo>
                    <a:cubicBezTo>
                      <a:pt x="0" y="493"/>
                      <a:pt x="224" y="159"/>
                      <a:pt x="548" y="0"/>
                    </a:cubicBezTo>
                    <a:lnTo>
                      <a:pt x="597" y="100"/>
                    </a:lnTo>
                    <a:cubicBezTo>
                      <a:pt x="310" y="241"/>
                      <a:pt x="111" y="537"/>
                      <a:pt x="111" y="879"/>
                    </a:cubicBezTo>
                    <a:cubicBezTo>
                      <a:pt x="111" y="1356"/>
                      <a:pt x="500" y="1745"/>
                      <a:pt x="978" y="1745"/>
                    </a:cubicBezTo>
                    <a:cubicBezTo>
                      <a:pt x="1455" y="1745"/>
                      <a:pt x="1844" y="1356"/>
                      <a:pt x="1844" y="879"/>
                    </a:cubicBezTo>
                    <a:lnTo>
                      <a:pt x="1955" y="8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GB" sz="140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5D899E7-E3D8-450E-AD7A-F54317032562}"/>
                </a:ext>
              </a:extLst>
            </p:cNvPr>
            <p:cNvSpPr/>
            <p:nvPr/>
          </p:nvSpPr>
          <p:spPr>
            <a:xfrm>
              <a:off x="329737" y="2183575"/>
              <a:ext cx="13816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Media Coverage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D2DACD-14CA-44F6-886D-471F367A345E}"/>
              </a:ext>
            </a:extLst>
          </p:cNvPr>
          <p:cNvGrpSpPr/>
          <p:nvPr/>
        </p:nvGrpSpPr>
        <p:grpSpPr>
          <a:xfrm>
            <a:off x="4153816" y="1887580"/>
            <a:ext cx="1652327" cy="1555131"/>
            <a:chOff x="2132247" y="1828314"/>
            <a:chExt cx="1652327" cy="1555131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7D861260-36C1-4E78-986D-E53338B45CF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2247" y="1828314"/>
              <a:ext cx="1652327" cy="1555131"/>
              <a:chOff x="845" y="1301"/>
              <a:chExt cx="1547" cy="1456"/>
            </a:xfrm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D1CBB08B-5968-42E7-901F-B4CEB7653B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48" y="1990"/>
                <a:ext cx="1142" cy="565"/>
              </a:xfrm>
              <a:custGeom>
                <a:avLst/>
                <a:gdLst>
                  <a:gd name="T0" fmla="*/ 1443 w 1443"/>
                  <a:gd name="T1" fmla="*/ 0 h 721"/>
                  <a:gd name="T2" fmla="*/ 1443 w 1443"/>
                  <a:gd name="T3" fmla="*/ 0 h 721"/>
                  <a:gd name="T4" fmla="*/ 722 w 1443"/>
                  <a:gd name="T5" fmla="*/ 721 h 721"/>
                  <a:gd name="T6" fmla="*/ 0 w 1443"/>
                  <a:gd name="T7" fmla="*/ 0 h 721"/>
                  <a:gd name="T8" fmla="*/ 111 w 1443"/>
                  <a:gd name="T9" fmla="*/ 0 h 721"/>
                  <a:gd name="T10" fmla="*/ 722 w 1443"/>
                  <a:gd name="T11" fmla="*/ 610 h 721"/>
                  <a:gd name="T12" fmla="*/ 1332 w 1443"/>
                  <a:gd name="T13" fmla="*/ 0 h 721"/>
                  <a:gd name="T14" fmla="*/ 1443 w 1443"/>
                  <a:gd name="T15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3" h="721"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3" y="398"/>
                      <a:pt x="1120" y="721"/>
                      <a:pt x="722" y="721"/>
                    </a:cubicBezTo>
                    <a:cubicBezTo>
                      <a:pt x="323" y="721"/>
                      <a:pt x="0" y="398"/>
                      <a:pt x="0" y="0"/>
                    </a:cubicBezTo>
                    <a:lnTo>
                      <a:pt x="111" y="0"/>
                    </a:lnTo>
                    <a:cubicBezTo>
                      <a:pt x="111" y="336"/>
                      <a:pt x="385" y="610"/>
                      <a:pt x="722" y="610"/>
                    </a:cubicBezTo>
                    <a:cubicBezTo>
                      <a:pt x="1058" y="610"/>
                      <a:pt x="1332" y="336"/>
                      <a:pt x="1332" y="0"/>
                    </a:cubicBezTo>
                    <a:lnTo>
                      <a:pt x="144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GB" sz="14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52FBDFAA-B214-4442-9E07-CDBA80B497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46" y="1571"/>
                <a:ext cx="1346" cy="1085"/>
              </a:xfrm>
              <a:custGeom>
                <a:avLst/>
                <a:gdLst>
                  <a:gd name="T0" fmla="*/ 1701 w 1701"/>
                  <a:gd name="T1" fmla="*/ 535 h 1385"/>
                  <a:gd name="T2" fmla="*/ 1701 w 1701"/>
                  <a:gd name="T3" fmla="*/ 535 h 1385"/>
                  <a:gd name="T4" fmla="*/ 851 w 1701"/>
                  <a:gd name="T5" fmla="*/ 1385 h 1385"/>
                  <a:gd name="T6" fmla="*/ 0 w 1701"/>
                  <a:gd name="T7" fmla="*/ 535 h 1385"/>
                  <a:gd name="T8" fmla="*/ 189 w 1701"/>
                  <a:gd name="T9" fmla="*/ 0 h 1385"/>
                  <a:gd name="T10" fmla="*/ 276 w 1701"/>
                  <a:gd name="T11" fmla="*/ 70 h 1385"/>
                  <a:gd name="T12" fmla="*/ 112 w 1701"/>
                  <a:gd name="T13" fmla="*/ 535 h 1385"/>
                  <a:gd name="T14" fmla="*/ 851 w 1701"/>
                  <a:gd name="T15" fmla="*/ 1273 h 1385"/>
                  <a:gd name="T16" fmla="*/ 1589 w 1701"/>
                  <a:gd name="T17" fmla="*/ 535 h 1385"/>
                  <a:gd name="T18" fmla="*/ 1701 w 1701"/>
                  <a:gd name="T19" fmla="*/ 535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1" h="1385">
                    <a:moveTo>
                      <a:pt x="1701" y="535"/>
                    </a:moveTo>
                    <a:lnTo>
                      <a:pt x="1701" y="535"/>
                    </a:lnTo>
                    <a:cubicBezTo>
                      <a:pt x="1701" y="1004"/>
                      <a:pt x="1320" y="1385"/>
                      <a:pt x="851" y="1385"/>
                    </a:cubicBezTo>
                    <a:cubicBezTo>
                      <a:pt x="381" y="1385"/>
                      <a:pt x="0" y="1004"/>
                      <a:pt x="0" y="535"/>
                    </a:cubicBezTo>
                    <a:cubicBezTo>
                      <a:pt x="0" y="332"/>
                      <a:pt x="71" y="146"/>
                      <a:pt x="189" y="0"/>
                    </a:cubicBezTo>
                    <a:lnTo>
                      <a:pt x="276" y="70"/>
                    </a:lnTo>
                    <a:cubicBezTo>
                      <a:pt x="173" y="197"/>
                      <a:pt x="112" y="359"/>
                      <a:pt x="112" y="535"/>
                    </a:cubicBezTo>
                    <a:cubicBezTo>
                      <a:pt x="112" y="942"/>
                      <a:pt x="443" y="1273"/>
                      <a:pt x="851" y="1273"/>
                    </a:cubicBezTo>
                    <a:cubicBezTo>
                      <a:pt x="1258" y="1273"/>
                      <a:pt x="1589" y="942"/>
                      <a:pt x="1589" y="535"/>
                    </a:cubicBezTo>
                    <a:lnTo>
                      <a:pt x="1701" y="53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GB" sz="140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ACD3A245-C75F-409E-9F2B-CA1E373A5F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5" y="1301"/>
                <a:ext cx="1547" cy="1456"/>
              </a:xfrm>
              <a:custGeom>
                <a:avLst/>
                <a:gdLst>
                  <a:gd name="T0" fmla="*/ 1955 w 1955"/>
                  <a:gd name="T1" fmla="*/ 879 h 1857"/>
                  <a:gd name="T2" fmla="*/ 1955 w 1955"/>
                  <a:gd name="T3" fmla="*/ 879 h 1857"/>
                  <a:gd name="T4" fmla="*/ 978 w 1955"/>
                  <a:gd name="T5" fmla="*/ 1857 h 1857"/>
                  <a:gd name="T6" fmla="*/ 0 w 1955"/>
                  <a:gd name="T7" fmla="*/ 879 h 1857"/>
                  <a:gd name="T8" fmla="*/ 548 w 1955"/>
                  <a:gd name="T9" fmla="*/ 0 h 1857"/>
                  <a:gd name="T10" fmla="*/ 597 w 1955"/>
                  <a:gd name="T11" fmla="*/ 100 h 1857"/>
                  <a:gd name="T12" fmla="*/ 111 w 1955"/>
                  <a:gd name="T13" fmla="*/ 879 h 1857"/>
                  <a:gd name="T14" fmla="*/ 978 w 1955"/>
                  <a:gd name="T15" fmla="*/ 1745 h 1857"/>
                  <a:gd name="T16" fmla="*/ 1844 w 1955"/>
                  <a:gd name="T17" fmla="*/ 879 h 1857"/>
                  <a:gd name="T18" fmla="*/ 1955 w 1955"/>
                  <a:gd name="T19" fmla="*/ 879 h 1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5" h="1857">
                    <a:moveTo>
                      <a:pt x="1955" y="879"/>
                    </a:moveTo>
                    <a:lnTo>
                      <a:pt x="1955" y="879"/>
                    </a:lnTo>
                    <a:cubicBezTo>
                      <a:pt x="1955" y="1418"/>
                      <a:pt x="1517" y="1857"/>
                      <a:pt x="978" y="1857"/>
                    </a:cubicBezTo>
                    <a:cubicBezTo>
                      <a:pt x="438" y="1857"/>
                      <a:pt x="0" y="1418"/>
                      <a:pt x="0" y="879"/>
                    </a:cubicBezTo>
                    <a:cubicBezTo>
                      <a:pt x="0" y="493"/>
                      <a:pt x="224" y="159"/>
                      <a:pt x="548" y="0"/>
                    </a:cubicBezTo>
                    <a:lnTo>
                      <a:pt x="597" y="100"/>
                    </a:lnTo>
                    <a:cubicBezTo>
                      <a:pt x="310" y="241"/>
                      <a:pt x="111" y="537"/>
                      <a:pt x="111" y="879"/>
                    </a:cubicBezTo>
                    <a:cubicBezTo>
                      <a:pt x="111" y="1356"/>
                      <a:pt x="500" y="1745"/>
                      <a:pt x="978" y="1745"/>
                    </a:cubicBezTo>
                    <a:cubicBezTo>
                      <a:pt x="1455" y="1745"/>
                      <a:pt x="1844" y="1356"/>
                      <a:pt x="1844" y="879"/>
                    </a:cubicBezTo>
                    <a:lnTo>
                      <a:pt x="1955" y="8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GB" sz="140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5E2CE9-3217-4341-A120-B2854C7B0FE2}"/>
                </a:ext>
              </a:extLst>
            </p:cNvPr>
            <p:cNvSpPr/>
            <p:nvPr/>
          </p:nvSpPr>
          <p:spPr>
            <a:xfrm>
              <a:off x="2308369" y="2265384"/>
              <a:ext cx="13816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Social Media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66B7E8-EC44-491E-8563-C23BF6202840}"/>
              </a:ext>
            </a:extLst>
          </p:cNvPr>
          <p:cNvGrpSpPr/>
          <p:nvPr/>
        </p:nvGrpSpPr>
        <p:grpSpPr>
          <a:xfrm>
            <a:off x="6427184" y="1888676"/>
            <a:ext cx="1652327" cy="1555131"/>
            <a:chOff x="4146966" y="1828314"/>
            <a:chExt cx="1652327" cy="1555131"/>
          </a:xfrm>
        </p:grpSpPr>
        <p:grpSp>
          <p:nvGrpSpPr>
            <p:cNvPr id="30" name="Group 4">
              <a:extLst>
                <a:ext uri="{FF2B5EF4-FFF2-40B4-BE49-F238E27FC236}">
                  <a16:creationId xmlns:a16="http://schemas.microsoft.com/office/drawing/2014/main" id="{E47746CF-41F3-4E11-853C-F2989E1075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146966" y="1828314"/>
              <a:ext cx="1652327" cy="1555131"/>
              <a:chOff x="845" y="1301"/>
              <a:chExt cx="1547" cy="1456"/>
            </a:xfrm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FCC2FC8E-6418-4CD9-8561-46DCAAA534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48" y="1990"/>
                <a:ext cx="1142" cy="565"/>
              </a:xfrm>
              <a:custGeom>
                <a:avLst/>
                <a:gdLst>
                  <a:gd name="T0" fmla="*/ 1443 w 1443"/>
                  <a:gd name="T1" fmla="*/ 0 h 721"/>
                  <a:gd name="T2" fmla="*/ 1443 w 1443"/>
                  <a:gd name="T3" fmla="*/ 0 h 721"/>
                  <a:gd name="T4" fmla="*/ 722 w 1443"/>
                  <a:gd name="T5" fmla="*/ 721 h 721"/>
                  <a:gd name="T6" fmla="*/ 0 w 1443"/>
                  <a:gd name="T7" fmla="*/ 0 h 721"/>
                  <a:gd name="T8" fmla="*/ 111 w 1443"/>
                  <a:gd name="T9" fmla="*/ 0 h 721"/>
                  <a:gd name="T10" fmla="*/ 722 w 1443"/>
                  <a:gd name="T11" fmla="*/ 610 h 721"/>
                  <a:gd name="T12" fmla="*/ 1332 w 1443"/>
                  <a:gd name="T13" fmla="*/ 0 h 721"/>
                  <a:gd name="T14" fmla="*/ 1443 w 1443"/>
                  <a:gd name="T15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3" h="721"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3" y="398"/>
                      <a:pt x="1120" y="721"/>
                      <a:pt x="722" y="721"/>
                    </a:cubicBezTo>
                    <a:cubicBezTo>
                      <a:pt x="323" y="721"/>
                      <a:pt x="0" y="398"/>
                      <a:pt x="0" y="0"/>
                    </a:cubicBezTo>
                    <a:lnTo>
                      <a:pt x="111" y="0"/>
                    </a:lnTo>
                    <a:cubicBezTo>
                      <a:pt x="111" y="336"/>
                      <a:pt x="385" y="610"/>
                      <a:pt x="722" y="610"/>
                    </a:cubicBezTo>
                    <a:cubicBezTo>
                      <a:pt x="1058" y="610"/>
                      <a:pt x="1332" y="336"/>
                      <a:pt x="1332" y="0"/>
                    </a:cubicBezTo>
                    <a:lnTo>
                      <a:pt x="144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GB" sz="14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75F7CC47-2107-438C-8645-228753D781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46" y="1571"/>
                <a:ext cx="1346" cy="1085"/>
              </a:xfrm>
              <a:custGeom>
                <a:avLst/>
                <a:gdLst>
                  <a:gd name="T0" fmla="*/ 1701 w 1701"/>
                  <a:gd name="T1" fmla="*/ 535 h 1385"/>
                  <a:gd name="T2" fmla="*/ 1701 w 1701"/>
                  <a:gd name="T3" fmla="*/ 535 h 1385"/>
                  <a:gd name="T4" fmla="*/ 851 w 1701"/>
                  <a:gd name="T5" fmla="*/ 1385 h 1385"/>
                  <a:gd name="T6" fmla="*/ 0 w 1701"/>
                  <a:gd name="T7" fmla="*/ 535 h 1385"/>
                  <a:gd name="T8" fmla="*/ 189 w 1701"/>
                  <a:gd name="T9" fmla="*/ 0 h 1385"/>
                  <a:gd name="T10" fmla="*/ 276 w 1701"/>
                  <a:gd name="T11" fmla="*/ 70 h 1385"/>
                  <a:gd name="T12" fmla="*/ 112 w 1701"/>
                  <a:gd name="T13" fmla="*/ 535 h 1385"/>
                  <a:gd name="T14" fmla="*/ 851 w 1701"/>
                  <a:gd name="T15" fmla="*/ 1273 h 1385"/>
                  <a:gd name="T16" fmla="*/ 1589 w 1701"/>
                  <a:gd name="T17" fmla="*/ 535 h 1385"/>
                  <a:gd name="T18" fmla="*/ 1701 w 1701"/>
                  <a:gd name="T19" fmla="*/ 535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1" h="1385">
                    <a:moveTo>
                      <a:pt x="1701" y="535"/>
                    </a:moveTo>
                    <a:lnTo>
                      <a:pt x="1701" y="535"/>
                    </a:lnTo>
                    <a:cubicBezTo>
                      <a:pt x="1701" y="1004"/>
                      <a:pt x="1320" y="1385"/>
                      <a:pt x="851" y="1385"/>
                    </a:cubicBezTo>
                    <a:cubicBezTo>
                      <a:pt x="381" y="1385"/>
                      <a:pt x="0" y="1004"/>
                      <a:pt x="0" y="535"/>
                    </a:cubicBezTo>
                    <a:cubicBezTo>
                      <a:pt x="0" y="332"/>
                      <a:pt x="71" y="146"/>
                      <a:pt x="189" y="0"/>
                    </a:cubicBezTo>
                    <a:lnTo>
                      <a:pt x="276" y="70"/>
                    </a:lnTo>
                    <a:cubicBezTo>
                      <a:pt x="173" y="197"/>
                      <a:pt x="112" y="359"/>
                      <a:pt x="112" y="535"/>
                    </a:cubicBezTo>
                    <a:cubicBezTo>
                      <a:pt x="112" y="942"/>
                      <a:pt x="443" y="1273"/>
                      <a:pt x="851" y="1273"/>
                    </a:cubicBezTo>
                    <a:cubicBezTo>
                      <a:pt x="1258" y="1273"/>
                      <a:pt x="1589" y="942"/>
                      <a:pt x="1589" y="535"/>
                    </a:cubicBezTo>
                    <a:lnTo>
                      <a:pt x="1701" y="53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GB" sz="140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558A8A69-EA86-462B-989C-F892BA97A8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5" y="1301"/>
                <a:ext cx="1547" cy="1456"/>
              </a:xfrm>
              <a:custGeom>
                <a:avLst/>
                <a:gdLst>
                  <a:gd name="T0" fmla="*/ 1955 w 1955"/>
                  <a:gd name="T1" fmla="*/ 879 h 1857"/>
                  <a:gd name="T2" fmla="*/ 1955 w 1955"/>
                  <a:gd name="T3" fmla="*/ 879 h 1857"/>
                  <a:gd name="T4" fmla="*/ 978 w 1955"/>
                  <a:gd name="T5" fmla="*/ 1857 h 1857"/>
                  <a:gd name="T6" fmla="*/ 0 w 1955"/>
                  <a:gd name="T7" fmla="*/ 879 h 1857"/>
                  <a:gd name="T8" fmla="*/ 548 w 1955"/>
                  <a:gd name="T9" fmla="*/ 0 h 1857"/>
                  <a:gd name="T10" fmla="*/ 597 w 1955"/>
                  <a:gd name="T11" fmla="*/ 100 h 1857"/>
                  <a:gd name="T12" fmla="*/ 111 w 1955"/>
                  <a:gd name="T13" fmla="*/ 879 h 1857"/>
                  <a:gd name="T14" fmla="*/ 978 w 1955"/>
                  <a:gd name="T15" fmla="*/ 1745 h 1857"/>
                  <a:gd name="T16" fmla="*/ 1844 w 1955"/>
                  <a:gd name="T17" fmla="*/ 879 h 1857"/>
                  <a:gd name="T18" fmla="*/ 1955 w 1955"/>
                  <a:gd name="T19" fmla="*/ 879 h 1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5" h="1857">
                    <a:moveTo>
                      <a:pt x="1955" y="879"/>
                    </a:moveTo>
                    <a:lnTo>
                      <a:pt x="1955" y="879"/>
                    </a:lnTo>
                    <a:cubicBezTo>
                      <a:pt x="1955" y="1418"/>
                      <a:pt x="1517" y="1857"/>
                      <a:pt x="978" y="1857"/>
                    </a:cubicBezTo>
                    <a:cubicBezTo>
                      <a:pt x="438" y="1857"/>
                      <a:pt x="0" y="1418"/>
                      <a:pt x="0" y="879"/>
                    </a:cubicBezTo>
                    <a:cubicBezTo>
                      <a:pt x="0" y="493"/>
                      <a:pt x="224" y="159"/>
                      <a:pt x="548" y="0"/>
                    </a:cubicBezTo>
                    <a:lnTo>
                      <a:pt x="597" y="100"/>
                    </a:lnTo>
                    <a:cubicBezTo>
                      <a:pt x="310" y="241"/>
                      <a:pt x="111" y="537"/>
                      <a:pt x="111" y="879"/>
                    </a:cubicBezTo>
                    <a:cubicBezTo>
                      <a:pt x="111" y="1356"/>
                      <a:pt x="500" y="1745"/>
                      <a:pt x="978" y="1745"/>
                    </a:cubicBezTo>
                    <a:cubicBezTo>
                      <a:pt x="1455" y="1745"/>
                      <a:pt x="1844" y="1356"/>
                      <a:pt x="1844" y="879"/>
                    </a:cubicBezTo>
                    <a:lnTo>
                      <a:pt x="1955" y="8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GB" sz="140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EC54E15-CBEA-42E2-B360-67B682890289}"/>
                </a:ext>
              </a:extLst>
            </p:cNvPr>
            <p:cNvSpPr/>
            <p:nvPr/>
          </p:nvSpPr>
          <p:spPr>
            <a:xfrm>
              <a:off x="4282314" y="2213153"/>
              <a:ext cx="13816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Image</a:t>
              </a:r>
            </a:p>
            <a:p>
              <a:pPr algn="ctr" defTabSz="914400"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Activity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64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9494" y="3012484"/>
            <a:ext cx="44050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36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Helvetica"/>
                <a:cs typeface="Helvetica"/>
              </a:rPr>
              <a:t>Any questions?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D7BC03C-92FE-4BE7-8D77-C438FD25A3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784" b="27763"/>
          <a:stretch/>
        </p:blipFill>
        <p:spPr>
          <a:xfrm>
            <a:off x="217857" y="158621"/>
            <a:ext cx="2729591" cy="12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97" y="193955"/>
            <a:ext cx="4788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1.1</a:t>
            </a:r>
          </a:p>
          <a:p>
            <a:r>
              <a:rPr lang="en-US" sz="2800" b="1" dirty="0">
                <a:latin typeface="Helvetica"/>
                <a:cs typeface="Helvetica"/>
              </a:rPr>
              <a:t>OUR CHALLENGE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9" y="-147053"/>
            <a:ext cx="9250948" cy="32764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7" y="1164685"/>
            <a:ext cx="9250948" cy="57979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6" y="6361547"/>
            <a:ext cx="9250949" cy="479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EED3F0-BB8E-4F58-9D94-B602E3A09540}"/>
              </a:ext>
            </a:extLst>
          </p:cNvPr>
          <p:cNvSpPr txBox="1"/>
          <p:nvPr/>
        </p:nvSpPr>
        <p:spPr>
          <a:xfrm>
            <a:off x="327257" y="2556752"/>
            <a:ext cx="2695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&gt;20% UK Gross Value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50% exports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Critical to addressing global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368D4-9E5F-45CF-8B84-C46889E28837}"/>
              </a:ext>
            </a:extLst>
          </p:cNvPr>
          <p:cNvSpPr txBox="1"/>
          <p:nvPr/>
        </p:nvSpPr>
        <p:spPr>
          <a:xfrm>
            <a:off x="6987044" y="2556752"/>
            <a:ext cx="2682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sz="1600" dirty="0"/>
              <a:t>Annual shortage of 59,000 engineers</a:t>
            </a:r>
          </a:p>
          <a:p>
            <a:endParaRPr lang="en-GB" sz="1600" dirty="0"/>
          </a:p>
          <a:p>
            <a:r>
              <a:rPr lang="en-GB" sz="1600" dirty="0"/>
              <a:t>12% female</a:t>
            </a:r>
          </a:p>
          <a:p>
            <a:endParaRPr lang="en-GB" sz="1600" dirty="0"/>
          </a:p>
          <a:p>
            <a:r>
              <a:rPr lang="en-GB" sz="1600" dirty="0"/>
              <a:t>&lt; 8% BAME</a:t>
            </a:r>
          </a:p>
        </p:txBody>
      </p:sp>
      <p:pic>
        <p:nvPicPr>
          <p:cNvPr id="5" name="Picture 2" descr="Image result for mind the gap">
            <a:extLst>
              <a:ext uri="{FF2B5EF4-FFF2-40B4-BE49-F238E27FC236}">
                <a16:creationId xmlns:a16="http://schemas.microsoft.com/office/drawing/2014/main" id="{B7683933-D817-4609-8472-C43BF85B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8923" y="2202310"/>
            <a:ext cx="3820014" cy="286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8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97" y="193955"/>
            <a:ext cx="6775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1.2</a:t>
            </a:r>
          </a:p>
          <a:p>
            <a:r>
              <a:rPr lang="en-US" sz="2800" b="1" dirty="0">
                <a:latin typeface="Helvetica"/>
                <a:cs typeface="Helvetica"/>
              </a:rPr>
              <a:t>NARROW, OUTDATED PERCEPTIONS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9" y="-147053"/>
            <a:ext cx="9250948" cy="32764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7" y="1164685"/>
            <a:ext cx="9250948" cy="57979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6" y="6361547"/>
            <a:ext cx="9250949" cy="47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2FE30-069E-4770-9C5D-F9E1CDC59218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2151" y="1701061"/>
            <a:ext cx="6415951" cy="42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7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96" y="193955"/>
            <a:ext cx="7372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1.3</a:t>
            </a:r>
          </a:p>
          <a:p>
            <a:r>
              <a:rPr lang="en-US" sz="2800" b="1" dirty="0">
                <a:latin typeface="Helvetica"/>
                <a:cs typeface="Helvetica"/>
              </a:rPr>
              <a:t>EMBEDDED IN PUBLIC DISCOURSE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9" y="-147053"/>
            <a:ext cx="9250948" cy="32764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7" y="1164685"/>
            <a:ext cx="9250948" cy="57979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6" y="6361547"/>
            <a:ext cx="9250949" cy="47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C28FA1-121B-4C5C-8A0F-515C083108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216" y="1553502"/>
            <a:ext cx="9106677" cy="4449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042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97" y="193955"/>
            <a:ext cx="4788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1.4</a:t>
            </a:r>
          </a:p>
          <a:p>
            <a:r>
              <a:rPr lang="en-US" sz="2800" b="1" dirty="0">
                <a:latin typeface="Helvetica"/>
                <a:cs typeface="Helvetica"/>
              </a:rPr>
              <a:t>OUR OBJECTIVE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9" y="-147053"/>
            <a:ext cx="9250948" cy="32764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7" y="1164685"/>
            <a:ext cx="9250948" cy="57979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6" y="6361547"/>
            <a:ext cx="9250949" cy="47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97" y="1618241"/>
            <a:ext cx="6153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"/>
                <a:cs typeface="Helvetica"/>
              </a:rPr>
              <a:t>TO TRANSFORM PERCEPTIONS OF ENGINEERING AND </a:t>
            </a:r>
            <a:r>
              <a:rPr lang="en-US" sz="3600" b="1" dirty="0">
                <a:solidFill>
                  <a:schemeClr val="accent5"/>
                </a:solidFill>
                <a:latin typeface="Helvetica"/>
                <a:cs typeface="Helvetica"/>
              </a:rPr>
              <a:t>INSPIRE YOUNG PEOPLE </a:t>
            </a:r>
            <a:r>
              <a:rPr lang="en-US" sz="3600" b="1" dirty="0">
                <a:latin typeface="Helvetica"/>
                <a:cs typeface="Helvetica"/>
              </a:rPr>
              <a:t>TO BECOME THE NEXT GENERATION OF ENGINEERS.</a:t>
            </a:r>
          </a:p>
        </p:txBody>
      </p:sp>
    </p:spTree>
    <p:extLst>
      <p:ext uri="{BB962C8B-B14F-4D97-AF65-F5344CB8AC3E}">
        <p14:creationId xmlns:p14="http://schemas.microsoft.com/office/powerpoint/2010/main" val="301056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96" y="193955"/>
            <a:ext cx="5991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1.5</a:t>
            </a:r>
          </a:p>
          <a:p>
            <a:r>
              <a:rPr lang="en-US" sz="2800" b="1" dirty="0">
                <a:latin typeface="Helvetica"/>
                <a:cs typeface="Helvetica"/>
              </a:rPr>
              <a:t>OUR INSIGHT IN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82416-F1DE-4FB6-9260-02076B438D9C}"/>
              </a:ext>
            </a:extLst>
          </p:cNvPr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45A8A-7D83-4D0C-A4B1-29F33709D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9" y="-147053"/>
            <a:ext cx="9250948" cy="327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C2979-F3DD-49EB-91FB-DFE6F08E51B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7" y="1164685"/>
            <a:ext cx="9250948" cy="57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095A2-705F-4D98-8095-00CA35552DC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6" y="6361547"/>
            <a:ext cx="9250949" cy="47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5193F-95C6-47D6-8873-64882647F2EC}"/>
              </a:ext>
            </a:extLst>
          </p:cNvPr>
          <p:cNvSpPr txBox="1"/>
          <p:nvPr/>
        </p:nvSpPr>
        <p:spPr>
          <a:xfrm>
            <a:off x="464897" y="1689539"/>
            <a:ext cx="8446189" cy="400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baseline="30000" dirty="0">
              <a:latin typeface="Helvetica"/>
              <a:cs typeface="Helvetic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aseline="30000" dirty="0">
                <a:latin typeface="Helvetica"/>
                <a:cs typeface="Helvetica"/>
              </a:rPr>
              <a:t>Perceptions were that engineering is narrow, mechanical, out of reach and uncool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aseline="30000" dirty="0">
              <a:latin typeface="Helvetica"/>
              <a:cs typeface="Helvetic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aseline="30000" dirty="0">
                <a:latin typeface="Helvetica"/>
                <a:cs typeface="Helvetica"/>
              </a:rPr>
              <a:t>Young people identify early as either STEM or non-STEM inclined, but engineering inhabits a middle ground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aseline="30000" dirty="0">
              <a:latin typeface="Helvetica"/>
              <a:cs typeface="Helvetic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aseline="30000" dirty="0">
                <a:latin typeface="Helvetica"/>
                <a:cs typeface="Helvetica"/>
              </a:rPr>
              <a:t>Young people need to see ‘people like me’ to imagine engineering as their future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aseline="30000" dirty="0">
              <a:latin typeface="Helvetica"/>
              <a:cs typeface="Helvetic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aseline="30000" dirty="0">
                <a:latin typeface="Helvetica"/>
                <a:cs typeface="Helvetica"/>
              </a:rPr>
              <a:t>What appeals can be found in engineering: Gen Z and Y want to bring ideas to life, shape the future, help others, make a difference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3474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96" y="193955"/>
            <a:ext cx="5991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1.6</a:t>
            </a:r>
          </a:p>
          <a:p>
            <a:r>
              <a:rPr lang="en-US" sz="2800" b="1" dirty="0">
                <a:latin typeface="Helvetica"/>
                <a:cs typeface="Helvetica"/>
              </a:rPr>
              <a:t>THE ROLE FOR OUR CAMPAIGN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82416-F1DE-4FB6-9260-02076B438D9C}"/>
              </a:ext>
            </a:extLst>
          </p:cNvPr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45A8A-7D83-4D0C-A4B1-29F33709D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9" y="-147053"/>
            <a:ext cx="9250948" cy="327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C2979-F3DD-49EB-91FB-DFE6F08E51B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7" y="1164685"/>
            <a:ext cx="9250948" cy="57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095A2-705F-4D98-8095-00CA35552DC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6" y="6361547"/>
            <a:ext cx="9250949" cy="47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50EF24-60E9-4336-B345-DB3ECDF95833}"/>
              </a:ext>
            </a:extLst>
          </p:cNvPr>
          <p:cNvSpPr txBox="1"/>
          <p:nvPr/>
        </p:nvSpPr>
        <p:spPr>
          <a:xfrm>
            <a:off x="2011638" y="2367742"/>
            <a:ext cx="5756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USE ENGINEERING’S BREADTH AND VARIETY AS ITS STRENGTH</a:t>
            </a:r>
            <a:r>
              <a:rPr lang="en-GB" sz="4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37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96" y="193955"/>
            <a:ext cx="5991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1.7</a:t>
            </a:r>
          </a:p>
          <a:p>
            <a:r>
              <a:rPr lang="en-US" sz="2800" b="1" dirty="0">
                <a:latin typeface="Helvetica"/>
                <a:cs typeface="Helvetica"/>
              </a:rPr>
              <a:t>KEY PRINCIPLES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82416-F1DE-4FB6-9260-02076B438D9C}"/>
              </a:ext>
            </a:extLst>
          </p:cNvPr>
          <p:cNvSpPr txBox="1"/>
          <p:nvPr/>
        </p:nvSpPr>
        <p:spPr>
          <a:xfrm>
            <a:off x="464897" y="6446926"/>
            <a:ext cx="4093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This is Engineering / CAETS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45A8A-7D83-4D0C-A4B1-29F33709D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9" y="-147053"/>
            <a:ext cx="9250948" cy="327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C2979-F3DD-49EB-91FB-DFE6F08E51B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7" y="1164685"/>
            <a:ext cx="9250948" cy="57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095A2-705F-4D98-8095-00CA35552DC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6" y="6361547"/>
            <a:ext cx="9250949" cy="47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676BA-9D65-4413-BDB9-5879ED53AB0C}"/>
              </a:ext>
            </a:extLst>
          </p:cNvPr>
          <p:cNvSpPr txBox="1"/>
          <p:nvPr/>
        </p:nvSpPr>
        <p:spPr>
          <a:xfrm>
            <a:off x="419726" y="1594814"/>
            <a:ext cx="834952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baseline="30000" dirty="0">
                <a:latin typeface="Helvetica"/>
                <a:cs typeface="Helvetica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aseline="30000" dirty="0">
              <a:latin typeface="Helvetica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aseline="30000" dirty="0">
                <a:latin typeface="Helvetica"/>
                <a:cs typeface="Helvetica"/>
              </a:rPr>
              <a:t>Connect with teens directly through media they consume and trust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aseline="30000" dirty="0">
              <a:latin typeface="Helvetica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aseline="30000" dirty="0">
                <a:latin typeface="Helvetica"/>
                <a:cs typeface="Helvetica"/>
              </a:rPr>
              <a:t>Talk to them about what they’re already interested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aseline="30000" dirty="0">
              <a:latin typeface="Helvetica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aseline="30000" dirty="0">
                <a:latin typeface="Helvetica"/>
                <a:cs typeface="Helvetica"/>
              </a:rPr>
              <a:t>Show them people like them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aseline="30000" dirty="0">
              <a:latin typeface="Helvetica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aseline="30000" dirty="0">
                <a:latin typeface="Helvetica"/>
                <a:cs typeface="Helvetica"/>
              </a:rPr>
              <a:t>Capitalise on times when they're thinking about their futures</a:t>
            </a:r>
          </a:p>
          <a:p>
            <a:endParaRPr lang="en-GB" sz="2800" baseline="30000" dirty="0">
              <a:latin typeface="Helvetica"/>
              <a:cs typeface="Helvetica"/>
            </a:endParaRPr>
          </a:p>
          <a:p>
            <a:endParaRPr lang="en-GB" sz="2800" baseline="30000" dirty="0">
              <a:latin typeface="Helvetica"/>
              <a:cs typeface="Helvetica"/>
            </a:endParaRPr>
          </a:p>
          <a:p>
            <a:endParaRPr lang="en-GB" sz="2800" baseline="30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34899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ALYSISITEM" val="fe031015-be43-4fc3-a835-550cfb15d7da"/>
  <p:tag name="ANALYSISITEMDATABOUNDS" val="1x1-15x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oodoo circles">
    <a:dk1>
      <a:srgbClr val="000000"/>
    </a:dk1>
    <a:lt1>
      <a:sysClr val="window" lastClr="FFFFFF"/>
    </a:lt1>
    <a:dk2>
      <a:srgbClr val="000000"/>
    </a:dk2>
    <a:lt2>
      <a:srgbClr val="73009F"/>
    </a:lt2>
    <a:accent1>
      <a:srgbClr val="FEDF0A"/>
    </a:accent1>
    <a:accent2>
      <a:srgbClr val="0C6EFF"/>
    </a:accent2>
    <a:accent3>
      <a:srgbClr val="85C811"/>
    </a:accent3>
    <a:accent4>
      <a:srgbClr val="F953A2"/>
    </a:accent4>
    <a:accent5>
      <a:srgbClr val="FEE90A"/>
    </a:accent5>
    <a:accent6>
      <a:srgbClr val="85C811"/>
    </a:accent6>
    <a:hlink>
      <a:srgbClr val="0C6EFF"/>
    </a:hlink>
    <a:folHlink>
      <a:srgbClr val="73009F"/>
    </a:folHlink>
  </a:clrScheme>
  <a:fontScheme name="Voodoo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657</Words>
  <Application>Microsoft Office PowerPoint</Application>
  <PresentationFormat>A4 Paper (210x297 mm)</PresentationFormat>
  <Paragraphs>154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Chamberlain</dc:creator>
  <cp:lastModifiedBy>Jo Trigg</cp:lastModifiedBy>
  <cp:revision>118</cp:revision>
  <dcterms:created xsi:type="dcterms:W3CDTF">2019-01-26T18:06:56Z</dcterms:created>
  <dcterms:modified xsi:type="dcterms:W3CDTF">2020-10-05T20:10:01Z</dcterms:modified>
</cp:coreProperties>
</file>