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3C1F1-CA53-4E14-8F90-30872E3957A1}" type="datetimeFigureOut">
              <a:rPr lang="sv-SE" smtClean="0"/>
              <a:t>2020-10-10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5259F-1A27-405F-8EB4-CA042906B4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446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5259F-1A27-405F-8EB4-CA042906B41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29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5259F-1A27-405F-8EB4-CA042906B41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16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78C6A7-42CC-411D-A841-C44672B2A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790418"/>
          </a:xfrm>
        </p:spPr>
        <p:txBody>
          <a:bodyPr anchor="b"/>
          <a:lstStyle>
            <a:lvl1pPr algn="ctr">
              <a:lnSpc>
                <a:spcPct val="100000"/>
              </a:lnSpc>
              <a:defRPr sz="6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8946F5-7E09-4C72-85F1-D7D7307154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19108"/>
            <a:ext cx="9144000" cy="9214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Klicka här för att ändra mall för underrubrikformat</a:t>
            </a:r>
            <a:endParaRPr lang="en-GB" dirty="0"/>
          </a:p>
        </p:txBody>
      </p:sp>
      <p:pic>
        <p:nvPicPr>
          <p:cNvPr id="7" name="LogoSv" hidden="1">
            <a:extLst>
              <a:ext uri="{FF2B5EF4-FFF2-40B4-BE49-F238E27FC236}">
                <a16:creationId xmlns:a16="http://schemas.microsoft.com/office/drawing/2014/main" id="{230CA897-5FA5-4FC6-A163-B21506124B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74" y="5014329"/>
            <a:ext cx="1740435" cy="1209573"/>
          </a:xfrm>
          <a:prstGeom prst="rect">
            <a:avLst/>
          </a:prstGeom>
        </p:spPr>
      </p:pic>
      <p:pic>
        <p:nvPicPr>
          <p:cNvPr id="10" name="LogoEng">
            <a:extLst>
              <a:ext uri="{FF2B5EF4-FFF2-40B4-BE49-F238E27FC236}">
                <a16:creationId xmlns:a16="http://schemas.microsoft.com/office/drawing/2014/main" id="{8C775ED0-2330-41C9-83DE-FD310C445B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225975" y="5014329"/>
            <a:ext cx="1740433" cy="120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289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93896DA-4278-44FB-BC36-A04440EC9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32A4F06-E809-47B2-B736-69AD281A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88278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78C6A7-42CC-411D-A841-C44672B2A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790418"/>
          </a:xfrm>
        </p:spPr>
        <p:txBody>
          <a:bodyPr anchor="b"/>
          <a:lstStyle>
            <a:lvl1pPr algn="ctr">
              <a:lnSpc>
                <a:spcPct val="100000"/>
              </a:lnSpc>
              <a:defRPr sz="66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8946F5-7E09-4C72-85F1-D7D7307154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19108"/>
            <a:ext cx="9144000" cy="9214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Klicka här för att ändra mall för underrubrikformat</a:t>
            </a:r>
            <a:endParaRPr lang="en-GB" dirty="0"/>
          </a:p>
        </p:txBody>
      </p:sp>
      <p:pic>
        <p:nvPicPr>
          <p:cNvPr id="5" name="LogoSv" hidden="1">
            <a:extLst>
              <a:ext uri="{FF2B5EF4-FFF2-40B4-BE49-F238E27FC236}">
                <a16:creationId xmlns:a16="http://schemas.microsoft.com/office/drawing/2014/main" id="{11D91F34-8A00-4CCA-913B-B775850084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25975" y="5014329"/>
            <a:ext cx="1740433" cy="1209573"/>
          </a:xfrm>
          <a:prstGeom prst="rect">
            <a:avLst/>
          </a:prstGeom>
        </p:spPr>
      </p:pic>
      <p:pic>
        <p:nvPicPr>
          <p:cNvPr id="6" name="LogoEng">
            <a:extLst>
              <a:ext uri="{FF2B5EF4-FFF2-40B4-BE49-F238E27FC236}">
                <a16:creationId xmlns:a16="http://schemas.microsoft.com/office/drawing/2014/main" id="{85571BDF-0240-4385-83E3-4D161A6981B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225975" y="5014329"/>
            <a:ext cx="1740433" cy="120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294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3D54FE-C339-4A82-B262-E75883DD71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1008000"/>
            <a:ext cx="8820000" cy="1188000"/>
          </a:xfrm>
        </p:spPr>
        <p:txBody>
          <a:bodyPr/>
          <a:lstStyle/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6BE289-0C4E-482C-A08C-A5882B6B1B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2353340"/>
            <a:ext cx="8820000" cy="3528000"/>
          </a:xfrm>
        </p:spPr>
        <p:txBody>
          <a:bodyPr/>
          <a:lstStyle/>
          <a:p>
            <a:pPr lvl="0"/>
            <a:r>
              <a:rPr lang="en-GB"/>
              <a:t>Klicka här för att ändra format på bakgrundstexten</a:t>
            </a:r>
          </a:p>
          <a:p>
            <a:pPr lvl="1"/>
            <a:r>
              <a:rPr lang="en-GB"/>
              <a:t>Nivå två</a:t>
            </a:r>
          </a:p>
          <a:p>
            <a:pPr lvl="2"/>
            <a:r>
              <a:rPr lang="en-GB"/>
              <a:t>Nivå tre</a:t>
            </a:r>
          </a:p>
          <a:p>
            <a:pPr lvl="3"/>
            <a:r>
              <a:rPr lang="en-GB"/>
              <a:t>Nivå fyra</a:t>
            </a:r>
          </a:p>
          <a:p>
            <a:pPr lvl="4"/>
            <a:r>
              <a:rPr lang="en-GB"/>
              <a:t>Nivå fem</a:t>
            </a:r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BD9A01-0A71-41B3-8349-08E1EB4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1086E8-AB64-4ACF-9CFE-0E468472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Bildobjekt 6" descr="En bild som visar byggnad, utomhus&#10;&#10;Beskrivning genererad med hög exakthet">
            <a:extLst>
              <a:ext uri="{FF2B5EF4-FFF2-40B4-BE49-F238E27FC236}">
                <a16:creationId xmlns:a16="http://schemas.microsoft.com/office/drawing/2014/main" id="{6CBC7CD0-D6B3-40A3-B481-7F38B90A61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68208" y="404664"/>
            <a:ext cx="3791479" cy="37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6929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B8DACC1B-777E-40BD-A97E-DBC5221149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3D54FE-C339-4A82-B262-E75883DD71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1008000"/>
            <a:ext cx="4801842" cy="1188000"/>
          </a:xfrm>
        </p:spPr>
        <p:txBody>
          <a:bodyPr/>
          <a:lstStyle/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6BE289-0C4E-482C-A08C-A5882B6B1B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2353340"/>
            <a:ext cx="4801842" cy="3528000"/>
          </a:xfrm>
        </p:spPr>
        <p:txBody>
          <a:bodyPr/>
          <a:lstStyle/>
          <a:p>
            <a:pPr lvl="0"/>
            <a:r>
              <a:rPr lang="en-GB"/>
              <a:t>Klicka här för att ändra format på bakgrundstexten</a:t>
            </a:r>
          </a:p>
          <a:p>
            <a:pPr lvl="1"/>
            <a:r>
              <a:rPr lang="en-GB"/>
              <a:t>Nivå två</a:t>
            </a:r>
          </a:p>
          <a:p>
            <a:pPr lvl="2"/>
            <a:r>
              <a:rPr lang="en-GB"/>
              <a:t>Nivå tre</a:t>
            </a:r>
          </a:p>
          <a:p>
            <a:pPr lvl="3"/>
            <a:r>
              <a:rPr lang="en-GB"/>
              <a:t>Nivå fyra</a:t>
            </a:r>
          </a:p>
          <a:p>
            <a:pPr lvl="4"/>
            <a:r>
              <a:rPr lang="en-GB"/>
              <a:t>Nivå fem</a:t>
            </a:r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BD9A01-0A71-41B3-8349-08E1EB4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79184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B8DACC1B-777E-40BD-A97E-DBC5221149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1800"/>
            <a:ext cx="6096000" cy="3430800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3D54FE-C339-4A82-B262-E75883DD71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1008000"/>
            <a:ext cx="4801842" cy="1188000"/>
          </a:xfrm>
        </p:spPr>
        <p:txBody>
          <a:bodyPr/>
          <a:lstStyle/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6BE289-0C4E-482C-A08C-A5882B6B1B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2353340"/>
            <a:ext cx="4801842" cy="3528000"/>
          </a:xfrm>
        </p:spPr>
        <p:txBody>
          <a:bodyPr/>
          <a:lstStyle/>
          <a:p>
            <a:pPr lvl="0"/>
            <a:r>
              <a:rPr lang="en-GB"/>
              <a:t>Klicka här för att ändra format på bakgrundstexten</a:t>
            </a:r>
          </a:p>
          <a:p>
            <a:pPr lvl="1"/>
            <a:r>
              <a:rPr lang="en-GB"/>
              <a:t>Nivå två</a:t>
            </a:r>
          </a:p>
          <a:p>
            <a:pPr lvl="2"/>
            <a:r>
              <a:rPr lang="en-GB"/>
              <a:t>Nivå tre</a:t>
            </a:r>
          </a:p>
          <a:p>
            <a:pPr lvl="3"/>
            <a:r>
              <a:rPr lang="en-GB"/>
              <a:t>Nivå fyra</a:t>
            </a:r>
          </a:p>
          <a:p>
            <a:pPr lvl="4"/>
            <a:r>
              <a:rPr lang="en-GB"/>
              <a:t>Nivå fem</a:t>
            </a:r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BD9A01-0A71-41B3-8349-08E1EB4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tshållare för bild 7">
            <a:extLst>
              <a:ext uri="{FF2B5EF4-FFF2-40B4-BE49-F238E27FC236}">
                <a16:creationId xmlns:a16="http://schemas.microsoft.com/office/drawing/2014/main" id="{3957C7F7-0A71-4468-BC3C-9EEBD9AC60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3434328"/>
            <a:ext cx="6096000" cy="3430800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47260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delare">
    <p:bg>
      <p:bgPr>
        <a:gradFill>
          <a:gsLst>
            <a:gs pos="0">
              <a:schemeClr val="tx2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78C6A7-42CC-411D-A841-C44672B2A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790418"/>
          </a:xfrm>
        </p:spPr>
        <p:txBody>
          <a:bodyPr anchor="b"/>
          <a:lstStyle>
            <a:lvl1pPr algn="ctr">
              <a:lnSpc>
                <a:spcPct val="100000"/>
              </a:lnSpc>
              <a:defRPr sz="6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8946F5-7E09-4C72-85F1-D7D7307154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19108"/>
            <a:ext cx="9144000" cy="9214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Klicka här för att ändra mall för underrubrikformat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12935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04E95513-4DC3-47E4-ADCC-BC5AF9DE35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3200" cy="68580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 tIns="180000" anchor="t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578C6A7-42CC-411D-A841-C44672B2A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790418"/>
          </a:xfrm>
        </p:spPr>
        <p:txBody>
          <a:bodyPr anchor="b"/>
          <a:lstStyle>
            <a:lvl1pPr algn="ctr">
              <a:lnSpc>
                <a:spcPct val="100000"/>
              </a:lnSpc>
              <a:defRPr sz="6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48946F5-7E09-4C72-85F1-D7D7307154D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19108"/>
            <a:ext cx="9144000" cy="9214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Klicka här för att ändra mall för underrubrikformat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7064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67952D-2136-4FD3-849B-F67930599A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1008000"/>
            <a:ext cx="10752000" cy="1188000"/>
          </a:xfrm>
        </p:spPr>
        <p:txBody>
          <a:bodyPr/>
          <a:lstStyle/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46A3DC-C84C-44E1-88AF-5B72B311C9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0000" y="2354400"/>
            <a:ext cx="5040000" cy="3528000"/>
          </a:xfrm>
        </p:spPr>
        <p:txBody>
          <a:bodyPr/>
          <a:lstStyle/>
          <a:p>
            <a:pPr lvl="0"/>
            <a:r>
              <a:rPr lang="en-GB"/>
              <a:t>Klicka här för att ändra format på bakgrundstexten</a:t>
            </a:r>
          </a:p>
          <a:p>
            <a:pPr lvl="1"/>
            <a:r>
              <a:rPr lang="en-GB"/>
              <a:t>Nivå två</a:t>
            </a:r>
          </a:p>
          <a:p>
            <a:pPr lvl="2"/>
            <a:r>
              <a:rPr lang="en-GB"/>
              <a:t>Nivå tre</a:t>
            </a:r>
          </a:p>
          <a:p>
            <a:pPr lvl="3"/>
            <a:r>
              <a:rPr lang="en-GB"/>
              <a:t>Nivå fyra</a:t>
            </a:r>
          </a:p>
          <a:p>
            <a:pPr lvl="4"/>
            <a:r>
              <a:rPr lang="en-GB"/>
              <a:t>Nivå fem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870340C-7D35-4CC9-8702-9FEFF8291AF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32000" y="2354400"/>
            <a:ext cx="5040000" cy="3528000"/>
          </a:xfrm>
        </p:spPr>
        <p:txBody>
          <a:bodyPr/>
          <a:lstStyle/>
          <a:p>
            <a:pPr lvl="0"/>
            <a:r>
              <a:rPr lang="en-GB"/>
              <a:t>Klicka här för att ändra format på bakgrundstexten</a:t>
            </a:r>
          </a:p>
          <a:p>
            <a:pPr lvl="1"/>
            <a:r>
              <a:rPr lang="en-GB"/>
              <a:t>Nivå två</a:t>
            </a:r>
          </a:p>
          <a:p>
            <a:pPr lvl="2"/>
            <a:r>
              <a:rPr lang="en-GB"/>
              <a:t>Nivå tre</a:t>
            </a:r>
          </a:p>
          <a:p>
            <a:pPr lvl="3"/>
            <a:r>
              <a:rPr lang="en-GB"/>
              <a:t>Nivå fyra</a:t>
            </a:r>
          </a:p>
          <a:p>
            <a:pPr lvl="4"/>
            <a:r>
              <a:rPr lang="en-GB"/>
              <a:t>Nivå fem</a:t>
            </a:r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A7B73BE-9C3E-424F-A863-96E01CFB7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65ECF7D-E3ED-4DD2-92B0-4E278DE4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90803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BBBC90C-A30A-49A8-8A9E-DEB401841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87DC3EB-B477-40C2-BC6B-39B861A1F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16DF909-2880-4EB4-96F2-D18AB855A9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Klicka här för att ändra mall för rubrikformat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46347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65EFF9-1E15-49BA-9831-1D6880617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008000"/>
            <a:ext cx="8820000" cy="11880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GB"/>
              <a:t>Klicka här för att ändra mall för rubrikformat</a:t>
            </a:r>
            <a:endParaRPr lang="en-GB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3FF8C-2D3E-4A3D-AE60-C42509F4F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2353340"/>
            <a:ext cx="8820000" cy="352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Klicka här för att ändra format på bakgrundstexten</a:t>
            </a:r>
          </a:p>
          <a:p>
            <a:pPr lvl="1"/>
            <a:r>
              <a:rPr lang="en-GB"/>
              <a:t>Nivå två</a:t>
            </a:r>
          </a:p>
          <a:p>
            <a:pPr lvl="2"/>
            <a:r>
              <a:rPr lang="en-GB"/>
              <a:t>Nivå tre</a:t>
            </a:r>
          </a:p>
          <a:p>
            <a:pPr lvl="3"/>
            <a:r>
              <a:rPr lang="en-GB"/>
              <a:t>Nivå fyra</a:t>
            </a:r>
          </a:p>
          <a:p>
            <a:pPr lvl="4"/>
            <a:r>
              <a:rPr lang="en-GB"/>
              <a:t>Nivå fem</a:t>
            </a:r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5F49A7-21CC-400A-8D3A-3E98A94E33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9998" y="6455582"/>
            <a:ext cx="2880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591117-DF77-4D02-9BA0-04141AF0D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6856" y="6455582"/>
            <a:ext cx="655144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F72442AE-60AC-46BF-AE31-8AF33DEE1AF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569589FB-C2F1-4F2D-9A77-8709A9A7ED78}"/>
              </a:ext>
            </a:extLst>
          </p:cNvPr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78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0" r:id="rId3"/>
    <p:sldLayoutId id="2147483666" r:id="rId4"/>
    <p:sldLayoutId id="2147483667" r:id="rId5"/>
    <p:sldLayoutId id="2147483663" r:id="rId6"/>
    <p:sldLayoutId id="2147483664" r:id="rId7"/>
    <p:sldLayoutId id="2147483661" r:id="rId8"/>
    <p:sldLayoutId id="2147483654" r:id="rId9"/>
    <p:sldLayoutId id="2147483655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pos="1692" userDrawn="1">
          <p15:clr>
            <a:srgbClr val="F26B43"/>
          </p15:clr>
        </p15:guide>
        <p15:guide id="5" pos="5988" userDrawn="1">
          <p15:clr>
            <a:srgbClr val="F26B43"/>
          </p15:clr>
        </p15:guide>
        <p15:guide id="6" orient="horz" pos="1384" userDrawn="1">
          <p15:clr>
            <a:srgbClr val="F26B43"/>
          </p15:clr>
        </p15:guide>
        <p15:guide id="7" orient="horz" pos="1482" userDrawn="1">
          <p15:clr>
            <a:srgbClr val="F26B43"/>
          </p15:clr>
        </p15:guide>
        <p15:guide id="8" orient="horz" pos="37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071794-9291-40A3-AA55-2BF88B3A5A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CAETS strategy beyond 2020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7E40DD0-ED1B-4635-910B-239A77868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Proposal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229960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A63829B-C1BA-46D0-BBAC-6EEE6EC4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b="1" dirty="0">
                <a:solidFill>
                  <a:schemeClr val="accent2"/>
                </a:solidFill>
              </a:rPr>
              <a:t>Strategic development of CAETS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F0AA412-DA9A-4AA5-AAD3-E18D1713D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353340"/>
            <a:ext cx="6985817" cy="352800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i="1" dirty="0"/>
              <a:t>At the CAETS Board meeting 24 June</a:t>
            </a:r>
            <a:r>
              <a:rPr lang="en-US" b="1" i="1" dirty="0"/>
              <a:t> 2019</a:t>
            </a:r>
            <a:r>
              <a:rPr lang="en-US" i="1" dirty="0"/>
              <a:t>, it was agreed that the Board would appoint a small group to develop a 5- year strategic plan organized around three components: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Structuring CAETS to more effectively execute its plan;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Membership Development; and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Achievement of CAETS Objectives.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i="1" dirty="0"/>
              <a:t>The intent is to have this draft plan reviewed and commented by the Council July/August 2020 and the final plan presented for concurrence at CAETS annual meeting in the autumn 2020.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34F6C2-F6C3-4400-ACA6-24AC730FE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2959" y="2625794"/>
            <a:ext cx="3584759" cy="32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6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C3F4A-CA59-4545-A90C-7F500F70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42175"/>
            <a:ext cx="8820000" cy="1188000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Objectives of CAETS</a:t>
            </a:r>
            <a:r>
              <a:rPr lang="en-US" sz="32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proposal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 slight revision of the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CAETS Bylaws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Article 1.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47643-5424-4116-B2E3-1A76884C7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87" y="1530175"/>
            <a:ext cx="9104891" cy="469307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an </a:t>
            </a:r>
            <a:r>
              <a:rPr lang="fi-FI" sz="1800" i="1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independent nonpolitical and non-governmental </a:t>
            </a:r>
            <a:r>
              <a:rPr lang="fi-FI" sz="1800" dirty="0">
                <a:solidFill>
                  <a:srgbClr val="161E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international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forum for </a:t>
            </a:r>
            <a:r>
              <a:rPr lang="en-US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enlightened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dialogue and communication of engineering and technological sciences,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Contribute to advancing engineering and technological sciences in order to promote economic growth, sustainable development and social welfare throughout the world,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Foster collaboration and the development of bi- and multilateral programs between the member academies,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science-based proposals in order to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advise governments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international organizations on policy issues related to engineering end technology development, 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Promote </a:t>
            </a:r>
            <a:r>
              <a:rPr lang="en-US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diversity, inclusion </a:t>
            </a:r>
            <a:r>
              <a:rPr lang="en-US" sz="1800" b="1" i="1" dirty="0">
                <a:solidFill>
                  <a:schemeClr val="accent2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ethics </a:t>
            </a:r>
            <a:r>
              <a:rPr lang="en-US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global engineering profession,</a:t>
            </a:r>
            <a:endParaRPr lang="sv-SE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Contribute to continuous improvement and modernization of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engineering education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practice internationally,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Foster a balanced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understanding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applications of engineering and technology,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Foster establishment of engineering academies in countries where none exist.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CED0E-F523-459C-8459-683845FBD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751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5EC8-54A1-442C-A775-38FC8309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389" y="510850"/>
            <a:ext cx="8820000" cy="1188000"/>
          </a:xfrm>
        </p:spPr>
        <p:txBody>
          <a:bodyPr anchor="ctr"/>
          <a:lstStyle/>
          <a:p>
            <a:r>
              <a:rPr lang="sv-SE" i="0" dirty="0">
                <a:solidFill>
                  <a:schemeClr val="accent2"/>
                </a:solidFill>
                <a:effectLst/>
              </a:rPr>
              <a:t>Structuring CAETS to more effectively achieve the goals </a:t>
            </a:r>
            <a:r>
              <a:rPr lang="sv-SE" b="1" i="0" dirty="0">
                <a:solidFill>
                  <a:schemeClr val="accent2"/>
                </a:solidFill>
                <a:effectLst/>
              </a:rPr>
              <a:t>– working groups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2E5DA-60E3-4CA4-90EB-8FC005E2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4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5F2206-CC42-476A-AC06-26504B06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665" y="1787151"/>
            <a:ext cx="9055223" cy="47584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Being an informal network organization, CAETS has often experienced difficulties in leveraging the results of the various discussion groups/committees and agreeing on the CAETS statements following the annual convocations. </a:t>
            </a:r>
          </a:p>
          <a:p>
            <a:pPr marL="0" lv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161E1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Proposal to consider: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Constitute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Committees/Working Groups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are based on strong mutual interest to improve ownership, commitment, engagement and leverage.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themes/activities may be of global significance or region-specific (like Asia, Europe, Africa etc.).  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 a committed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leadership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each working group for a duration of 3-5 years at a time.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a mechanism for an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annual board/</a:t>
            </a:r>
            <a:r>
              <a:rPr lang="en-US" sz="1800" b="1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council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review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work done by the Committees/Working Groups, including a plan how to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results.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recommendations emanating from such activities should be offered to concerned national/international bodies for facilitating engineering solutions and implementation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AND/OR </a:t>
            </a:r>
            <a:r>
              <a:rPr lang="sv-SE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 the themes for some of the the Annual Convocations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5EC8-54A1-442C-A775-38FC8309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144" y="732792"/>
            <a:ext cx="8820000" cy="1188000"/>
          </a:xfrm>
        </p:spPr>
        <p:txBody>
          <a:bodyPr anchor="ctr"/>
          <a:lstStyle/>
          <a:p>
            <a:r>
              <a:rPr lang="sv-SE" i="0" dirty="0">
                <a:solidFill>
                  <a:schemeClr val="accent2"/>
                </a:solidFill>
                <a:effectLst/>
              </a:rPr>
              <a:t>Structuring CAETS to more effectively achieve the goals </a:t>
            </a:r>
            <a:r>
              <a:rPr lang="sv-SE" b="1" i="0" dirty="0">
                <a:solidFill>
                  <a:schemeClr val="accent2"/>
                </a:solidFill>
                <a:effectLst/>
              </a:rPr>
              <a:t>– board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2E5DA-60E3-4CA4-90EB-8FC005E2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5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5F2206-CC42-476A-AC06-26504B06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97" y="1920792"/>
            <a:ext cx="8572334" cy="4204416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Section 4.  Terms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n-US" dirty="0">
                <a:solidFill>
                  <a:srgbClr val="161E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terms of office for the officers of the Board, with the exception of the Secretary/Treasurer, shall be one year … The terms of office for the additional 8 members of the Board shall be two years. 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dirty="0">
                <a:solidFill>
                  <a:srgbClr val="161E1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Proposal to consider</a:t>
            </a:r>
            <a:r>
              <a:rPr lang="en-US" sz="1800" dirty="0">
                <a:solidFill>
                  <a:srgbClr val="161E1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―"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 a ‘Standing Committee for CAETS Strategy’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among the Board members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 than the Officers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(President, President-Elect, Past-President, Secretary/Treasurer). </a:t>
            </a:r>
          </a:p>
          <a:p>
            <a:pPr lvl="1"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Board members could serve 3-4-year terms (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Bylaws change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and </a:t>
            </a:r>
            <a:r>
              <a:rPr lang="en-US" sz="1800" dirty="0">
                <a:solidFill>
                  <a:srgbClr val="161E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adopt responsibilities as </a:t>
            </a:r>
            <a:r>
              <a:rPr lang="en-US" sz="1800" i="1" dirty="0">
                <a:solidFill>
                  <a:srgbClr val="161E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‘Executive Vice Presidents’ </a:t>
            </a:r>
            <a:r>
              <a:rPr lang="en-US" sz="1800" b="1" dirty="0">
                <a:solidFill>
                  <a:srgbClr val="161E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lead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Council approved </a:t>
            </a:r>
            <a:r>
              <a:rPr lang="en-US" sz="1800" b="1" dirty="0">
                <a:solidFill>
                  <a:srgbClr val="161E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focus areas/working groups of CAETS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Standing Committee members are selected by a separate Council approved nomination process for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duration of the Working groups. </a:t>
            </a:r>
          </a:p>
        </p:txBody>
      </p:sp>
    </p:spTree>
    <p:extLst>
      <p:ext uri="{BB962C8B-B14F-4D97-AF65-F5344CB8AC3E}">
        <p14:creationId xmlns:p14="http://schemas.microsoft.com/office/powerpoint/2010/main" val="225820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5EC8-54A1-442C-A775-38FC8309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144" y="732792"/>
            <a:ext cx="8820000" cy="1188000"/>
          </a:xfrm>
        </p:spPr>
        <p:txBody>
          <a:bodyPr anchor="ctr"/>
          <a:lstStyle/>
          <a:p>
            <a:r>
              <a:rPr lang="sv-SE" i="0" dirty="0">
                <a:solidFill>
                  <a:schemeClr val="accent2"/>
                </a:solidFill>
                <a:effectLst/>
              </a:rPr>
              <a:t>Structuring CAETS to more effectively achieve the goals </a:t>
            </a:r>
            <a:r>
              <a:rPr lang="sv-SE" b="1" i="0" dirty="0">
                <a:solidFill>
                  <a:schemeClr val="accent2"/>
                </a:solidFill>
                <a:effectLst/>
              </a:rPr>
              <a:t>– communication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2E5DA-60E3-4CA4-90EB-8FC005E2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6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5F2206-CC42-476A-AC06-26504B06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97" y="1920792"/>
            <a:ext cx="7244179" cy="4204416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dirty="0">
                <a:solidFill>
                  <a:srgbClr val="161E1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Proposal to consider</a:t>
            </a:r>
            <a:r>
              <a:rPr lang="en-US" sz="1800" dirty="0">
                <a:solidFill>
                  <a:srgbClr val="161E1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 a remunerated position for ‘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corporate’ communication </a:t>
            </a:r>
          </a:p>
          <a:p>
            <a:pPr marL="457200" lvl="1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Aft>
                <a:spcPts val="600"/>
              </a:spcAft>
              <a:buFont typeface="Calibri" panose="020F0502020204030204" pitchFamily="34" charset="0"/>
              <a:buChar char="―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 a practice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academy of the working group leader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takes on the task of communicating the outcomes</a:t>
            </a:r>
            <a:endParaRPr lang="en-US" sz="1800" b="1" dirty="0">
              <a:solidFill>
                <a:srgbClr val="161E1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2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FE4D17-CF33-4B2B-872D-A7422AE9A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42AE-60AC-46BF-AE31-8AF33DEE1AF6}" type="slidenum">
              <a:rPr lang="en-GB" smtClean="0"/>
              <a:t>7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9F4703-4501-419E-93FC-02D6A5B46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725" y="297802"/>
            <a:ext cx="8820000" cy="1188000"/>
          </a:xfrm>
        </p:spPr>
        <p:txBody>
          <a:bodyPr anchor="ctr"/>
          <a:lstStyle/>
          <a:p>
            <a:r>
              <a:rPr lang="en-GB" dirty="0"/>
              <a:t>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A2FD7-D6D9-4527-8866-11AB98745CCE}"/>
              </a:ext>
            </a:extLst>
          </p:cNvPr>
          <p:cNvSpPr txBox="1"/>
          <p:nvPr/>
        </p:nvSpPr>
        <p:spPr>
          <a:xfrm>
            <a:off x="2086252" y="3302493"/>
            <a:ext cx="202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Board</a:t>
            </a:r>
            <a:r>
              <a:rPr lang="en-GB" dirty="0"/>
              <a:t> 3 + 1 + 8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48677B9-C31B-43CA-AEB9-2D6AFD5254F3}"/>
              </a:ext>
            </a:extLst>
          </p:cNvPr>
          <p:cNvGrpSpPr/>
          <p:nvPr/>
        </p:nvGrpSpPr>
        <p:grpSpPr>
          <a:xfrm>
            <a:off x="3716039" y="3662947"/>
            <a:ext cx="1427833" cy="2385830"/>
            <a:chOff x="3680527" y="3920400"/>
            <a:chExt cx="1427833" cy="238583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39AA9C-E696-439F-997E-53F22934C9A8}"/>
                </a:ext>
              </a:extLst>
            </p:cNvPr>
            <p:cNvSpPr txBox="1"/>
            <p:nvPr/>
          </p:nvSpPr>
          <p:spPr>
            <a:xfrm>
              <a:off x="3920228" y="5936898"/>
              <a:ext cx="1188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WG 5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A9B93EA-2877-41BC-A479-AAD67E709852}"/>
                </a:ext>
              </a:extLst>
            </p:cNvPr>
            <p:cNvSpPr txBox="1"/>
            <p:nvPr/>
          </p:nvSpPr>
          <p:spPr>
            <a:xfrm>
              <a:off x="3920231" y="4653392"/>
              <a:ext cx="1188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WG 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444F155-53E7-42DE-85A8-1124E49D39E7}"/>
                </a:ext>
              </a:extLst>
            </p:cNvPr>
            <p:cNvSpPr txBox="1"/>
            <p:nvPr/>
          </p:nvSpPr>
          <p:spPr>
            <a:xfrm>
              <a:off x="3920228" y="4219567"/>
              <a:ext cx="1188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WG 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6591893-A9B0-4071-B5C1-C922E01E4C9E}"/>
                </a:ext>
              </a:extLst>
            </p:cNvPr>
            <p:cNvSpPr txBox="1"/>
            <p:nvPr/>
          </p:nvSpPr>
          <p:spPr>
            <a:xfrm>
              <a:off x="3920229" y="5104973"/>
              <a:ext cx="1188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WG 3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1740BBC-5F12-4A1F-8427-365D3C3F2468}"/>
                </a:ext>
              </a:extLst>
            </p:cNvPr>
            <p:cNvSpPr txBox="1"/>
            <p:nvPr/>
          </p:nvSpPr>
          <p:spPr>
            <a:xfrm>
              <a:off x="3920230" y="5527573"/>
              <a:ext cx="11881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WG 4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8DF95AB-9547-4F73-92CE-E15E2C44AE73}"/>
                </a:ext>
              </a:extLst>
            </p:cNvPr>
            <p:cNvCxnSpPr>
              <a:cxnSpLocks/>
            </p:cNvCxnSpPr>
            <p:nvPr/>
          </p:nvCxnSpPr>
          <p:spPr>
            <a:xfrm>
              <a:off x="3680527" y="3920400"/>
              <a:ext cx="0" cy="21922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B0FE224-B3EF-443D-998C-32E3CB93BE59}"/>
                </a:ext>
              </a:extLst>
            </p:cNvPr>
            <p:cNvCxnSpPr>
              <a:stCxn id="10" idx="1"/>
            </p:cNvCxnSpPr>
            <p:nvPr/>
          </p:nvCxnSpPr>
          <p:spPr>
            <a:xfrm flipH="1" flipV="1">
              <a:off x="3680527" y="4403324"/>
              <a:ext cx="239701" cy="909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F318B05-7B99-40B5-892D-3F58BB6E3B43}"/>
                </a:ext>
              </a:extLst>
            </p:cNvPr>
            <p:cNvCxnSpPr/>
            <p:nvPr/>
          </p:nvCxnSpPr>
          <p:spPr>
            <a:xfrm flipH="1" flipV="1">
              <a:off x="3690879" y="4839814"/>
              <a:ext cx="239701" cy="909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A3E64C7-EEA7-4D7C-AA5C-B584E382E2C5}"/>
                </a:ext>
              </a:extLst>
            </p:cNvPr>
            <p:cNvCxnSpPr/>
            <p:nvPr/>
          </p:nvCxnSpPr>
          <p:spPr>
            <a:xfrm flipH="1" flipV="1">
              <a:off x="3683482" y="5294049"/>
              <a:ext cx="239701" cy="909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81E9ADC-5D0A-4B1C-9104-55CAC58473D7}"/>
                </a:ext>
              </a:extLst>
            </p:cNvPr>
            <p:cNvCxnSpPr/>
            <p:nvPr/>
          </p:nvCxnSpPr>
          <p:spPr>
            <a:xfrm flipH="1" flipV="1">
              <a:off x="3684962" y="5721654"/>
              <a:ext cx="239701" cy="909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9761102-4386-48F8-AA71-A2486CB81BA9}"/>
                </a:ext>
              </a:extLst>
            </p:cNvPr>
            <p:cNvCxnSpPr/>
            <p:nvPr/>
          </p:nvCxnSpPr>
          <p:spPr>
            <a:xfrm flipH="1" flipV="1">
              <a:off x="3686438" y="6104879"/>
              <a:ext cx="239701" cy="909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36C6993-7F46-486C-B36B-32EA76950E9A}"/>
              </a:ext>
            </a:extLst>
          </p:cNvPr>
          <p:cNvSpPr txBox="1"/>
          <p:nvPr/>
        </p:nvSpPr>
        <p:spPr>
          <a:xfrm>
            <a:off x="1465725" y="2612137"/>
            <a:ext cx="2698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n w="0"/>
                <a:solidFill>
                  <a:schemeClr val="accent1"/>
                </a:solidFill>
              </a:rPr>
              <a:t>COUNCIL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AA27D9-DCF3-44B5-8669-850BE2A572ED}"/>
              </a:ext>
            </a:extLst>
          </p:cNvPr>
          <p:cNvSpPr/>
          <p:nvPr/>
        </p:nvSpPr>
        <p:spPr>
          <a:xfrm>
            <a:off x="2158182" y="1790949"/>
            <a:ext cx="3280869" cy="4388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ANNUAL CONVOCATIONS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C002E17-00A3-4653-AC9A-04F98C25F8BE}"/>
              </a:ext>
            </a:extLst>
          </p:cNvPr>
          <p:cNvCxnSpPr/>
          <p:nvPr/>
        </p:nvCxnSpPr>
        <p:spPr>
          <a:xfrm flipV="1">
            <a:off x="2965142" y="2334827"/>
            <a:ext cx="0" cy="96766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595C4F3-F46C-46CF-91E0-79FD47933979}"/>
              </a:ext>
            </a:extLst>
          </p:cNvPr>
          <p:cNvCxnSpPr/>
          <p:nvPr/>
        </p:nvCxnSpPr>
        <p:spPr>
          <a:xfrm>
            <a:off x="2263802" y="3012247"/>
            <a:ext cx="0" cy="290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0B50BBE-4D48-4578-9C84-DEB030A56491}"/>
              </a:ext>
            </a:extLst>
          </p:cNvPr>
          <p:cNvSpPr txBox="1"/>
          <p:nvPr/>
        </p:nvSpPr>
        <p:spPr>
          <a:xfrm>
            <a:off x="5740141" y="3609679"/>
            <a:ext cx="4506153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2020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Energy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Engineering education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Sustainable development goals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Diversity and inclusion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Communicating with public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COVID-19 </a:t>
            </a:r>
            <a:r>
              <a:rPr lang="en-US" i="1" dirty="0"/>
              <a:t>(recently chartered)</a:t>
            </a:r>
            <a:endParaRPr lang="en-GB" i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6947A2-4E86-4D0F-A05D-A9AB65722580}"/>
              </a:ext>
            </a:extLst>
          </p:cNvPr>
          <p:cNvSpPr txBox="1"/>
          <p:nvPr/>
        </p:nvSpPr>
        <p:spPr>
          <a:xfrm>
            <a:off x="3955739" y="2309675"/>
            <a:ext cx="65909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Prepare science-based proposals … on policy – </a:t>
            </a:r>
            <a:r>
              <a:rPr lang="en-US" sz="1600" dirty="0"/>
              <a:t>CAETS statements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effectLst/>
                <a:ea typeface="Calibri" panose="020F0502020204030204" pitchFamily="34" charset="0"/>
              </a:rPr>
              <a:t>Foster a balanced public understanding …</a:t>
            </a:r>
            <a:endParaRPr lang="en-GB" sz="1600" i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41F89A-F2FA-48DA-9DA3-6CE5901F8633}"/>
              </a:ext>
            </a:extLst>
          </p:cNvPr>
          <p:cNvSpPr txBox="1"/>
          <p:nvPr/>
        </p:nvSpPr>
        <p:spPr>
          <a:xfrm>
            <a:off x="2742471" y="1420879"/>
            <a:ext cx="1947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/>
              <a:t>COMMUNICATION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5B86AE0-DB97-47B5-AD0D-722A7D4F9235}"/>
              </a:ext>
            </a:extLst>
          </p:cNvPr>
          <p:cNvSpPr txBox="1"/>
          <p:nvPr/>
        </p:nvSpPr>
        <p:spPr>
          <a:xfrm>
            <a:off x="5479735" y="1717997"/>
            <a:ext cx="1539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Regional focus</a:t>
            </a:r>
          </a:p>
          <a:p>
            <a:r>
              <a:rPr lang="en-GB" sz="1600" dirty="0"/>
              <a:t>Global focus</a:t>
            </a:r>
          </a:p>
        </p:txBody>
      </p:sp>
    </p:spTree>
    <p:extLst>
      <p:ext uri="{BB962C8B-B14F-4D97-AF65-F5344CB8AC3E}">
        <p14:creationId xmlns:p14="http://schemas.microsoft.com/office/powerpoint/2010/main" val="41969044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"/>
</p:tagLst>
</file>

<file path=ppt/theme/theme1.xml><?xml version="1.0" encoding="utf-8"?>
<a:theme xmlns:a="http://schemas.openxmlformats.org/drawingml/2006/main" name="IVA">
  <a:themeElements>
    <a:clrScheme name="IVA generellt och konferenscenter (lila)">
      <a:dk1>
        <a:srgbClr val="000000"/>
      </a:dk1>
      <a:lt1>
        <a:srgbClr val="FFFFFF"/>
      </a:lt1>
      <a:dk2>
        <a:srgbClr val="2670B4"/>
      </a:dk2>
      <a:lt2>
        <a:srgbClr val="462773"/>
      </a:lt2>
      <a:accent1>
        <a:srgbClr val="A05199"/>
      </a:accent1>
      <a:accent2>
        <a:srgbClr val="462773"/>
      </a:accent2>
      <a:accent3>
        <a:srgbClr val="D4CAE0"/>
      </a:accent3>
      <a:accent4>
        <a:srgbClr val="2670B4"/>
      </a:accent4>
      <a:accent5>
        <a:srgbClr val="A3CADD"/>
      </a:accent5>
      <a:accent6>
        <a:srgbClr val="ECECEC"/>
      </a:accent6>
      <a:hlink>
        <a:srgbClr val="000000"/>
      </a:hlink>
      <a:folHlink>
        <a:srgbClr val="000000"/>
      </a:folHlink>
    </a:clrScheme>
    <a:fontScheme name="IV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VA ny mall.potx" id="{37FA4AA8-791B-4F33-9713-BCB276B2977E}" vid="{FDECD714-F5B5-4423-BEB7-0C9700F047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VA generellt och konferenscenter (lila)">
    <a:dk1>
      <a:srgbClr val="000000"/>
    </a:dk1>
    <a:lt1>
      <a:srgbClr val="FFFFFF"/>
    </a:lt1>
    <a:dk2>
      <a:srgbClr val="2670B4"/>
    </a:dk2>
    <a:lt2>
      <a:srgbClr val="462773"/>
    </a:lt2>
    <a:accent1>
      <a:srgbClr val="A05199"/>
    </a:accent1>
    <a:accent2>
      <a:srgbClr val="462773"/>
    </a:accent2>
    <a:accent3>
      <a:srgbClr val="D4CAE0"/>
    </a:accent3>
    <a:accent4>
      <a:srgbClr val="2670B4"/>
    </a:accent4>
    <a:accent5>
      <a:srgbClr val="A3CADD"/>
    </a:accent5>
    <a:accent6>
      <a:srgbClr val="ECECEC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IVA generellt och konferenscenter (lila)">
    <a:dk1>
      <a:srgbClr val="000000"/>
    </a:dk1>
    <a:lt1>
      <a:srgbClr val="FFFFFF"/>
    </a:lt1>
    <a:dk2>
      <a:srgbClr val="2670B4"/>
    </a:dk2>
    <a:lt2>
      <a:srgbClr val="462773"/>
    </a:lt2>
    <a:accent1>
      <a:srgbClr val="A05199"/>
    </a:accent1>
    <a:accent2>
      <a:srgbClr val="462773"/>
    </a:accent2>
    <a:accent3>
      <a:srgbClr val="D4CAE0"/>
    </a:accent3>
    <a:accent4>
      <a:srgbClr val="2670B4"/>
    </a:accent4>
    <a:accent5>
      <a:srgbClr val="A3CADD"/>
    </a:accent5>
    <a:accent6>
      <a:srgbClr val="ECECEC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663</Words>
  <Application>Microsoft Office PowerPoint</Application>
  <PresentationFormat>Widescreen</PresentationFormat>
  <Paragraphs>65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IVA</vt:lpstr>
      <vt:lpstr>CAETS strategy beyond 2020</vt:lpstr>
      <vt:lpstr>Strategic development of CAETS</vt:lpstr>
      <vt:lpstr>Objectives of CAETS        - a proposal for a slight revision of the current CAETS Bylaws - Article 1.</vt:lpstr>
      <vt:lpstr>Structuring CAETS to more effectively achieve the goals – working groups</vt:lpstr>
      <vt:lpstr>Structuring CAETS to more effectively achieve the goals – board</vt:lpstr>
      <vt:lpstr>Structuring CAETS to more effectively achieve the goals – communication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Helen</dc:creator>
  <cp:lastModifiedBy>Tuula Teeri</cp:lastModifiedBy>
  <cp:revision>81</cp:revision>
  <dcterms:created xsi:type="dcterms:W3CDTF">2020-02-04T14:17:59Z</dcterms:created>
  <dcterms:modified xsi:type="dcterms:W3CDTF">2020-10-10T12:53:15Z</dcterms:modified>
</cp:coreProperties>
</file>