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185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th David" userId="2582995fb14f8aff" providerId="LiveId" clId="{90EDAD73-B17F-47A6-9952-5B03E778B99E}"/>
    <pc:docChg chg="addSld modSld">
      <pc:chgData name="Ruth David" userId="2582995fb14f8aff" providerId="LiveId" clId="{90EDAD73-B17F-47A6-9952-5B03E778B99E}" dt="2025-10-07T19:03:25.914" v="345" actId="20577"/>
      <pc:docMkLst>
        <pc:docMk/>
      </pc:docMkLst>
      <pc:sldChg chg="modSp add mod">
        <pc:chgData name="Ruth David" userId="2582995fb14f8aff" providerId="LiveId" clId="{90EDAD73-B17F-47A6-9952-5B03E778B99E}" dt="2025-10-07T19:03:25.914" v="345" actId="20577"/>
        <pc:sldMkLst>
          <pc:docMk/>
          <pc:sldMk cId="1243401640" sldId="259"/>
        </pc:sldMkLst>
        <pc:spChg chg="mod">
          <ac:chgData name="Ruth David" userId="2582995fb14f8aff" providerId="LiveId" clId="{90EDAD73-B17F-47A6-9952-5B03E778B99E}" dt="2025-10-07T19:03:25.914" v="345" actId="20577"/>
          <ac:spMkLst>
            <pc:docMk/>
            <pc:sldMk cId="1243401640" sldId="259"/>
            <ac:spMk id="8" creationId="{FAEBA1D7-2DA6-6440-DD59-891ECDEEE5CB}"/>
          </ac:spMkLst>
        </pc:spChg>
        <pc:spChg chg="mod">
          <ac:chgData name="Ruth David" userId="2582995fb14f8aff" providerId="LiveId" clId="{90EDAD73-B17F-47A6-9952-5B03E778B99E}" dt="2025-10-07T18:47:33.743" v="20" actId="122"/>
          <ac:spMkLst>
            <pc:docMk/>
            <pc:sldMk cId="1243401640" sldId="259"/>
            <ac:spMk id="25" creationId="{C54477BD-97EA-2B0D-C46D-5277F69B755F}"/>
          </ac:spMkLst>
        </pc:spChg>
      </pc:sldChg>
      <pc:sldChg chg="modSp add mod">
        <pc:chgData name="Ruth David" userId="2582995fb14f8aff" providerId="LiveId" clId="{90EDAD73-B17F-47A6-9952-5B03E778B99E}" dt="2025-10-07T18:54:20.647" v="335" actId="20577"/>
        <pc:sldMkLst>
          <pc:docMk/>
          <pc:sldMk cId="891159923" sldId="260"/>
        </pc:sldMkLst>
        <pc:spChg chg="mod">
          <ac:chgData name="Ruth David" userId="2582995fb14f8aff" providerId="LiveId" clId="{90EDAD73-B17F-47A6-9952-5B03E778B99E}" dt="2025-10-07T18:54:20.647" v="335" actId="20577"/>
          <ac:spMkLst>
            <pc:docMk/>
            <pc:sldMk cId="891159923" sldId="260"/>
            <ac:spMk id="8" creationId="{CE02DDDC-4975-D7C1-CA2B-DF86472E94FE}"/>
          </ac:spMkLst>
        </pc:spChg>
        <pc:spChg chg="mod">
          <ac:chgData name="Ruth David" userId="2582995fb14f8aff" providerId="LiveId" clId="{90EDAD73-B17F-47A6-9952-5B03E778B99E}" dt="2025-10-07T18:49:40.723" v="197" actId="122"/>
          <ac:spMkLst>
            <pc:docMk/>
            <pc:sldMk cId="891159923" sldId="260"/>
            <ac:spMk id="25" creationId="{BB5E6FB8-1279-2BF1-66D7-B4D9A7B82ED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6163-6651-4B28-8F40-7A406A899E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7198-665E-42F6-9356-7F0678CA0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5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6163-6651-4B28-8F40-7A406A899E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7198-665E-42F6-9356-7F0678CA0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193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6163-6651-4B28-8F40-7A406A899E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7198-665E-42F6-9356-7F0678CA0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60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6163-6651-4B28-8F40-7A406A899E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7198-665E-42F6-9356-7F0678CA0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669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6163-6651-4B28-8F40-7A406A899E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7198-665E-42F6-9356-7F0678CA0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1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6163-6651-4B28-8F40-7A406A899E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7198-665E-42F6-9356-7F0678CA0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378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6163-6651-4B28-8F40-7A406A899E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7198-665E-42F6-9356-7F0678CA0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89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6163-6651-4B28-8F40-7A406A899E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7198-665E-42F6-9356-7F0678CA0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01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6163-6651-4B28-8F40-7A406A899E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7198-665E-42F6-9356-7F0678CA0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12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6163-6651-4B28-8F40-7A406A899E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7198-665E-42F6-9356-7F0678CA0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049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6163-6651-4B28-8F40-7A406A899E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7198-665E-42F6-9356-7F0678CA0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80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686163-6651-4B28-8F40-7A406A899E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887198-665E-42F6-9356-7F0678CA0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193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C552443-1833-8548-F8D3-2575E1667FDC}"/>
              </a:ext>
            </a:extLst>
          </p:cNvPr>
          <p:cNvSpPr/>
          <p:nvPr/>
        </p:nvSpPr>
        <p:spPr>
          <a:xfrm>
            <a:off x="0" y="867792"/>
            <a:ext cx="9144000" cy="2193921"/>
          </a:xfrm>
          <a:prstGeom prst="rect">
            <a:avLst/>
          </a:prstGeom>
          <a:solidFill>
            <a:srgbClr val="0E4E9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24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chemeClr val="bg1"/>
                </a:solidFill>
              </a:rPr>
              <a:t>Barend Van Wyk</a:t>
            </a:r>
          </a:p>
          <a:p>
            <a:pPr algn="ctr">
              <a:lnSpc>
                <a:spcPct val="150000"/>
              </a:lnSpc>
            </a:pPr>
            <a:r>
              <a:rPr lang="en-US" sz="2400" kern="12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South African Academy of Engineering </a:t>
            </a:r>
          </a:p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Sustainable Automotive Technologies:  A TUT Case Study</a:t>
            </a:r>
          </a:p>
          <a:p>
            <a:pPr algn="ctr"/>
            <a:endParaRPr lang="en-US" sz="1000" dirty="0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898E3479-D8AA-4D40-9F60-F354871C485A}"/>
              </a:ext>
            </a:extLst>
          </p:cNvPr>
          <p:cNvSpPr/>
          <p:nvPr/>
        </p:nvSpPr>
        <p:spPr>
          <a:xfrm>
            <a:off x="810883" y="3139825"/>
            <a:ext cx="7522234" cy="7730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  <a:effectLst>
            <a:softEdge rad="63500"/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0A8A605-741D-401B-8EFD-3559A1DC37AD}"/>
              </a:ext>
            </a:extLst>
          </p:cNvPr>
          <p:cNvSpPr txBox="1"/>
          <p:nvPr/>
        </p:nvSpPr>
        <p:spPr>
          <a:xfrm>
            <a:off x="4689686" y="3188513"/>
            <a:ext cx="9856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000" dirty="0"/>
              <a:t>Academy of Engineering of </a:t>
            </a:r>
            <a:r>
              <a:rPr lang="en-US" sz="1000" b="1" dirty="0"/>
              <a:t>Mexico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1C50332-F9E5-43D3-8AAE-4692D60850D8}"/>
              </a:ext>
            </a:extLst>
          </p:cNvPr>
          <p:cNvSpPr txBox="1"/>
          <p:nvPr/>
        </p:nvSpPr>
        <p:spPr>
          <a:xfrm>
            <a:off x="2034053" y="3179887"/>
            <a:ext cx="14346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Australian </a:t>
            </a:r>
            <a:r>
              <a:rPr lang="en-US" sz="1000" dirty="0"/>
              <a:t>Academy of Technological Sciences &amp; Engineering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9DBF00A-E43D-432B-BAC7-A1EBF371D833}"/>
              </a:ext>
            </a:extLst>
          </p:cNvPr>
          <p:cNvSpPr txBox="1"/>
          <p:nvPr/>
        </p:nvSpPr>
        <p:spPr>
          <a:xfrm>
            <a:off x="3376353" y="3188513"/>
            <a:ext cx="12680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Royal</a:t>
            </a:r>
            <a:r>
              <a:rPr lang="en-US" sz="1000" b="1" dirty="0"/>
              <a:t> Swedish </a:t>
            </a:r>
            <a:r>
              <a:rPr lang="en-US" sz="1000" dirty="0"/>
              <a:t>Academy of Engineering Sciences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2FD2FB0-AAFC-473E-AF20-4C3FBD87D053}"/>
              </a:ext>
            </a:extLst>
          </p:cNvPr>
          <p:cNvSpPr txBox="1"/>
          <p:nvPr/>
        </p:nvSpPr>
        <p:spPr>
          <a:xfrm>
            <a:off x="5675301" y="3188513"/>
            <a:ext cx="12680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United Kingdom </a:t>
            </a:r>
            <a:r>
              <a:rPr lang="en-US" sz="1000" dirty="0"/>
              <a:t>Royal Academy of Engineering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6436511-D2A2-4A30-AF18-E46D3A0C4479}"/>
              </a:ext>
            </a:extLst>
          </p:cNvPr>
          <p:cNvSpPr txBox="1"/>
          <p:nvPr/>
        </p:nvSpPr>
        <p:spPr>
          <a:xfrm>
            <a:off x="6943317" y="3179887"/>
            <a:ext cx="11248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United States </a:t>
            </a:r>
            <a:r>
              <a:rPr lang="en-US" sz="1000" dirty="0"/>
              <a:t>National</a:t>
            </a:r>
            <a:r>
              <a:rPr lang="en-US" sz="1000" b="1" dirty="0"/>
              <a:t> </a:t>
            </a:r>
            <a:r>
              <a:rPr lang="en-US" sz="1000" dirty="0"/>
              <a:t>Academy of Engineering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1AAF10-ECFF-7DCE-494D-858584227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8549"/>
            <a:ext cx="9143999" cy="131101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93CD65D-B2A8-FF75-60A4-E505ED79C1D3}"/>
              </a:ext>
            </a:extLst>
          </p:cNvPr>
          <p:cNvSpPr txBox="1"/>
          <p:nvPr/>
        </p:nvSpPr>
        <p:spPr>
          <a:xfrm>
            <a:off x="1000034" y="3887224"/>
            <a:ext cx="988703" cy="88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endParaRPr lang="en-US" sz="1000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71EA19-8F64-1F11-35E4-B0B0FD0C13F9}"/>
              </a:ext>
            </a:extLst>
          </p:cNvPr>
          <p:cNvSpPr txBox="1"/>
          <p:nvPr/>
        </p:nvSpPr>
        <p:spPr>
          <a:xfrm>
            <a:off x="1059225" y="3217938"/>
            <a:ext cx="8974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Founding</a:t>
            </a:r>
          </a:p>
          <a:p>
            <a:r>
              <a:rPr lang="en-US" sz="1400" b="1" dirty="0"/>
              <a:t>Members</a:t>
            </a:r>
          </a:p>
        </p:txBody>
      </p:sp>
      <p:graphicFrame>
        <p:nvGraphicFramePr>
          <p:cNvPr id="22" name="Table 22">
            <a:extLst>
              <a:ext uri="{FF2B5EF4-FFF2-40B4-BE49-F238E27FC236}">
                <a16:creationId xmlns:a16="http://schemas.microsoft.com/office/drawing/2014/main" id="{91793BC6-56AA-B69A-411F-9ECD3C8F3DEA}"/>
              </a:ext>
            </a:extLst>
          </p:cNvPr>
          <p:cNvGraphicFramePr>
            <a:graphicFrameLocks noGrp="1"/>
          </p:cNvGraphicFramePr>
          <p:nvPr/>
        </p:nvGraphicFramePr>
        <p:xfrm>
          <a:off x="211015" y="3991028"/>
          <a:ext cx="8748348" cy="2773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764">
                  <a:extLst>
                    <a:ext uri="{9D8B030D-6E8A-4147-A177-3AD203B41FA5}">
                      <a16:colId xmlns:a16="http://schemas.microsoft.com/office/drawing/2014/main" val="2432525308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1189234029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2400377700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1634581794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2290346904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4281692939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153403876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Argentina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Academia Nacional de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</a:rPr>
                        <a:t>Ingenieria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Engineering Academy of the </a:t>
                      </a:r>
                      <a: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Czech Republic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National Academy of Science and Engineering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Germany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Engineering Academy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Japan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Nigerian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Academy of Engineering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Singapore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Swiss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 Sciences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917393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Canadian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Danish</a:t>
                      </a: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Academy of Technical Sciences 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Hungarian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National Academy of Engineering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Korea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Pakistan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Slovenian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National Academy of Engineering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Uruguay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24053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Chinese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Council of </a:t>
                      </a:r>
                      <a: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Finnish </a:t>
                      </a: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Academies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Indian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National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Netherlands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Poland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South African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014564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Croatian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National Academy of Technologies of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France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Irish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Royal Society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</a:rPr>
                        <a:t>Te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 Aparangi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of New Zealand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 Sciences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Serbia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Real Academia de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</a:rPr>
                        <a:t>Ingenieria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Spain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6383139"/>
                  </a:ext>
                </a:extLst>
              </a:tr>
            </a:tbl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DB7BA871-E556-9768-FE92-3AFDD17FACF7}"/>
              </a:ext>
            </a:extLst>
          </p:cNvPr>
          <p:cNvSpPr txBox="1"/>
          <p:nvPr/>
        </p:nvSpPr>
        <p:spPr>
          <a:xfrm>
            <a:off x="4243299" y="186510"/>
            <a:ext cx="49007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2025 CAETS Communication Prize</a:t>
            </a:r>
          </a:p>
        </p:txBody>
      </p:sp>
    </p:spTree>
    <p:extLst>
      <p:ext uri="{BB962C8B-B14F-4D97-AF65-F5344CB8AC3E}">
        <p14:creationId xmlns:p14="http://schemas.microsoft.com/office/powerpoint/2010/main" val="503713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DDFE6-E1BF-0FAA-9627-D85F4AD1D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AEBA1D7-2DA6-6440-DD59-891ECDEEE5CB}"/>
              </a:ext>
            </a:extLst>
          </p:cNvPr>
          <p:cNvSpPr/>
          <p:nvPr/>
        </p:nvSpPr>
        <p:spPr>
          <a:xfrm>
            <a:off x="0" y="867792"/>
            <a:ext cx="9144000" cy="2193921"/>
          </a:xfrm>
          <a:prstGeom prst="rect">
            <a:avLst/>
          </a:prstGeom>
          <a:solidFill>
            <a:srgbClr val="0E4E9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24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chemeClr val="bg1"/>
                </a:solidFill>
              </a:rPr>
              <a:t>Nicholas Vevers</a:t>
            </a:r>
          </a:p>
          <a:p>
            <a:pPr algn="ctr">
              <a:lnSpc>
                <a:spcPct val="150000"/>
              </a:lnSpc>
            </a:pPr>
            <a:r>
              <a:rPr lang="en-US" sz="2400" kern="12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Australian Academy of Technological Sciences &amp; Engineering</a:t>
            </a:r>
          </a:p>
          <a:p>
            <a:pPr algn="ctr"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How </a:t>
            </a:r>
            <a:r>
              <a:rPr lang="en-US" sz="2000" dirty="0" err="1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Samasara</a:t>
            </a:r>
            <a:r>
              <a:rPr lang="en-US" sz="2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Eco Made a Jacket from Enzymatically Recycled </a:t>
            </a:r>
            <a:r>
              <a:rPr lang="en-US" sz="20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200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olyester</a:t>
            </a:r>
            <a:endParaRPr lang="en-US" sz="20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1000" dirty="0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4A095A51-78A2-FC70-FC04-159D43DACF14}"/>
              </a:ext>
            </a:extLst>
          </p:cNvPr>
          <p:cNvSpPr/>
          <p:nvPr/>
        </p:nvSpPr>
        <p:spPr>
          <a:xfrm>
            <a:off x="810883" y="3139825"/>
            <a:ext cx="7522234" cy="7730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  <a:effectLst>
            <a:softEdge rad="63500"/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11DBFA4-9C1A-7151-F1AF-751540EDB3ED}"/>
              </a:ext>
            </a:extLst>
          </p:cNvPr>
          <p:cNvSpPr txBox="1"/>
          <p:nvPr/>
        </p:nvSpPr>
        <p:spPr>
          <a:xfrm>
            <a:off x="4689686" y="3188513"/>
            <a:ext cx="9856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000" dirty="0"/>
              <a:t>Academy of Engineering of </a:t>
            </a:r>
            <a:r>
              <a:rPr lang="en-US" sz="1000" b="1" dirty="0"/>
              <a:t>Mexico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31C4D64-A72F-E062-1EA7-24D74E4A4A45}"/>
              </a:ext>
            </a:extLst>
          </p:cNvPr>
          <p:cNvSpPr txBox="1"/>
          <p:nvPr/>
        </p:nvSpPr>
        <p:spPr>
          <a:xfrm>
            <a:off x="2034053" y="3179887"/>
            <a:ext cx="14346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Australian </a:t>
            </a:r>
            <a:r>
              <a:rPr lang="en-US" sz="1000" dirty="0"/>
              <a:t>Academy of Technological Sciences &amp; Engineering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06AEC80-3369-9DE5-2985-490089776AF3}"/>
              </a:ext>
            </a:extLst>
          </p:cNvPr>
          <p:cNvSpPr txBox="1"/>
          <p:nvPr/>
        </p:nvSpPr>
        <p:spPr>
          <a:xfrm>
            <a:off x="3376353" y="3188513"/>
            <a:ext cx="12680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Royal</a:t>
            </a:r>
            <a:r>
              <a:rPr lang="en-US" sz="1000" b="1" dirty="0"/>
              <a:t> Swedish </a:t>
            </a:r>
            <a:r>
              <a:rPr lang="en-US" sz="1000" dirty="0"/>
              <a:t>Academy of Engineering Sciences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71EECC2-7B9D-F285-9758-4D02AF1EB93B}"/>
              </a:ext>
            </a:extLst>
          </p:cNvPr>
          <p:cNvSpPr txBox="1"/>
          <p:nvPr/>
        </p:nvSpPr>
        <p:spPr>
          <a:xfrm>
            <a:off x="5675301" y="3188513"/>
            <a:ext cx="12680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United Kingdom </a:t>
            </a:r>
            <a:r>
              <a:rPr lang="en-US" sz="1000" dirty="0"/>
              <a:t>Royal Academy of Engineering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BB6CC20-D729-FD40-E6C3-9DF730E98625}"/>
              </a:ext>
            </a:extLst>
          </p:cNvPr>
          <p:cNvSpPr txBox="1"/>
          <p:nvPr/>
        </p:nvSpPr>
        <p:spPr>
          <a:xfrm>
            <a:off x="6943317" y="3179887"/>
            <a:ext cx="11248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United States </a:t>
            </a:r>
            <a:r>
              <a:rPr lang="en-US" sz="1000" dirty="0"/>
              <a:t>National</a:t>
            </a:r>
            <a:r>
              <a:rPr lang="en-US" sz="1000" b="1" dirty="0"/>
              <a:t> </a:t>
            </a:r>
            <a:r>
              <a:rPr lang="en-US" sz="1000" dirty="0"/>
              <a:t>Academy of Engineering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E841F9-0D01-A8E4-3E5D-D7E523A423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8549"/>
            <a:ext cx="9143999" cy="131101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DAABD30-EB5C-C9B3-C8D1-B83525381BC1}"/>
              </a:ext>
            </a:extLst>
          </p:cNvPr>
          <p:cNvSpPr txBox="1"/>
          <p:nvPr/>
        </p:nvSpPr>
        <p:spPr>
          <a:xfrm>
            <a:off x="1000034" y="3887224"/>
            <a:ext cx="988703" cy="88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endParaRPr lang="en-US" sz="1000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4BD7344-108B-32DA-0A1E-ED6C4EF8DA63}"/>
              </a:ext>
            </a:extLst>
          </p:cNvPr>
          <p:cNvSpPr txBox="1"/>
          <p:nvPr/>
        </p:nvSpPr>
        <p:spPr>
          <a:xfrm>
            <a:off x="1059225" y="3217938"/>
            <a:ext cx="8974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Founding</a:t>
            </a:r>
          </a:p>
          <a:p>
            <a:r>
              <a:rPr lang="en-US" sz="1400" b="1" dirty="0"/>
              <a:t>Members</a:t>
            </a:r>
          </a:p>
        </p:txBody>
      </p:sp>
      <p:graphicFrame>
        <p:nvGraphicFramePr>
          <p:cNvPr id="22" name="Table 22">
            <a:extLst>
              <a:ext uri="{FF2B5EF4-FFF2-40B4-BE49-F238E27FC236}">
                <a16:creationId xmlns:a16="http://schemas.microsoft.com/office/drawing/2014/main" id="{BA2F7788-9A99-2464-701B-0FFBBF8333F8}"/>
              </a:ext>
            </a:extLst>
          </p:cNvPr>
          <p:cNvGraphicFramePr>
            <a:graphicFrameLocks noGrp="1"/>
          </p:cNvGraphicFramePr>
          <p:nvPr/>
        </p:nvGraphicFramePr>
        <p:xfrm>
          <a:off x="211015" y="3991028"/>
          <a:ext cx="8748348" cy="2773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764">
                  <a:extLst>
                    <a:ext uri="{9D8B030D-6E8A-4147-A177-3AD203B41FA5}">
                      <a16:colId xmlns:a16="http://schemas.microsoft.com/office/drawing/2014/main" val="2432525308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1189234029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2400377700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1634581794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2290346904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4281692939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153403876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Argentina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Academia Nacional de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</a:rPr>
                        <a:t>Ingenieria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Engineering Academy of the </a:t>
                      </a:r>
                      <a: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Czech Republic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National Academy of Science and Engineering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Germany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Engineering Academy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Japan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Nigerian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Academy of Engineering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Singapore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Swiss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 Sciences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917393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Canadian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Danish</a:t>
                      </a: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Academy of Technical Sciences 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Hungarian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National Academy of Engineering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Korea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Pakistan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Slovenian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National Academy of Engineering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Uruguay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24053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Chinese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Council of </a:t>
                      </a:r>
                      <a: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Finnish </a:t>
                      </a: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Academies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Indian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National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Netherlands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Poland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South African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014564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Croatian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National Academy of Technologies of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France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Irish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Royal Society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</a:rPr>
                        <a:t>Te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 Aparangi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of New Zealand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 Sciences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Serbia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Real Academia de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</a:rPr>
                        <a:t>Ingenieria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Spain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6383139"/>
                  </a:ext>
                </a:extLst>
              </a:tr>
            </a:tbl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C54477BD-97EA-2B0D-C46D-5277F69B755F}"/>
              </a:ext>
            </a:extLst>
          </p:cNvPr>
          <p:cNvSpPr txBox="1"/>
          <p:nvPr/>
        </p:nvSpPr>
        <p:spPr>
          <a:xfrm>
            <a:off x="4243299" y="186510"/>
            <a:ext cx="49007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2025 CAETS Communication Prize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Honorable Mention</a:t>
            </a:r>
          </a:p>
        </p:txBody>
      </p:sp>
    </p:spTree>
    <p:extLst>
      <p:ext uri="{BB962C8B-B14F-4D97-AF65-F5344CB8AC3E}">
        <p14:creationId xmlns:p14="http://schemas.microsoft.com/office/powerpoint/2010/main" val="1243401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1C218-BF24-B6FA-E104-B1C7EBD48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E02DDDC-4975-D7C1-CA2B-DF86472E94FE}"/>
              </a:ext>
            </a:extLst>
          </p:cNvPr>
          <p:cNvSpPr/>
          <p:nvPr/>
        </p:nvSpPr>
        <p:spPr>
          <a:xfrm>
            <a:off x="0" y="867792"/>
            <a:ext cx="9144000" cy="2193921"/>
          </a:xfrm>
          <a:prstGeom prst="rect">
            <a:avLst/>
          </a:prstGeom>
          <a:solidFill>
            <a:srgbClr val="0E4E9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24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chemeClr val="bg1"/>
                </a:solidFill>
              </a:rPr>
              <a:t>Guillermo Jose Aguirre Esponda</a:t>
            </a:r>
          </a:p>
          <a:p>
            <a:pPr algn="ctr">
              <a:lnSpc>
                <a:spcPct val="150000"/>
              </a:lnSpc>
            </a:pPr>
            <a:r>
              <a:rPr lang="en-US" sz="2400" kern="12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Academy of Engineering of Mexico</a:t>
            </a:r>
          </a:p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Solena:  Living </a:t>
            </a:r>
            <a:r>
              <a:rPr lang="en-US" sz="24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ngineering with Mexican Roots and Global </a:t>
            </a:r>
            <a:r>
              <a:rPr lang="en-US" sz="24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US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ision</a:t>
            </a:r>
          </a:p>
          <a:p>
            <a:pPr algn="ctr"/>
            <a:endParaRPr lang="en-US" sz="1000" dirty="0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5D7AFFA5-8A08-CBE5-5C44-409CDFA0694B}"/>
              </a:ext>
            </a:extLst>
          </p:cNvPr>
          <p:cNvSpPr/>
          <p:nvPr/>
        </p:nvSpPr>
        <p:spPr>
          <a:xfrm>
            <a:off x="810883" y="3139825"/>
            <a:ext cx="7522234" cy="7730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  <a:effectLst>
            <a:softEdge rad="63500"/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7415233-11DB-4256-A71C-FBBB5480D63E}"/>
              </a:ext>
            </a:extLst>
          </p:cNvPr>
          <p:cNvSpPr txBox="1"/>
          <p:nvPr/>
        </p:nvSpPr>
        <p:spPr>
          <a:xfrm>
            <a:off x="4689686" y="3188513"/>
            <a:ext cx="9856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000" dirty="0"/>
              <a:t>Academy of Engineering of </a:t>
            </a:r>
            <a:r>
              <a:rPr lang="en-US" sz="1000" b="1" dirty="0"/>
              <a:t>Mexico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4CBD5EB-4B66-E2B3-9E17-EDEE899E9628}"/>
              </a:ext>
            </a:extLst>
          </p:cNvPr>
          <p:cNvSpPr txBox="1"/>
          <p:nvPr/>
        </p:nvSpPr>
        <p:spPr>
          <a:xfrm>
            <a:off x="2034053" y="3179887"/>
            <a:ext cx="14346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Australian </a:t>
            </a:r>
            <a:r>
              <a:rPr lang="en-US" sz="1000" dirty="0"/>
              <a:t>Academy of Technological Sciences &amp; Engineering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3BFE1C5-5F8C-29C7-14CF-C83FF1E19EE0}"/>
              </a:ext>
            </a:extLst>
          </p:cNvPr>
          <p:cNvSpPr txBox="1"/>
          <p:nvPr/>
        </p:nvSpPr>
        <p:spPr>
          <a:xfrm>
            <a:off x="3376353" y="3188513"/>
            <a:ext cx="12680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Royal</a:t>
            </a:r>
            <a:r>
              <a:rPr lang="en-US" sz="1000" b="1" dirty="0"/>
              <a:t> Swedish </a:t>
            </a:r>
            <a:r>
              <a:rPr lang="en-US" sz="1000" dirty="0"/>
              <a:t>Academy of Engineering Sciences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4F92316-1845-43EB-84C0-F1499218EC19}"/>
              </a:ext>
            </a:extLst>
          </p:cNvPr>
          <p:cNvSpPr txBox="1"/>
          <p:nvPr/>
        </p:nvSpPr>
        <p:spPr>
          <a:xfrm>
            <a:off x="5675301" y="3188513"/>
            <a:ext cx="12680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United Kingdom </a:t>
            </a:r>
            <a:r>
              <a:rPr lang="en-US" sz="1000" dirty="0"/>
              <a:t>Royal Academy of Engineering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AF17222-D17A-343A-CADB-3E090DEB5DE4}"/>
              </a:ext>
            </a:extLst>
          </p:cNvPr>
          <p:cNvSpPr txBox="1"/>
          <p:nvPr/>
        </p:nvSpPr>
        <p:spPr>
          <a:xfrm>
            <a:off x="6943317" y="3179887"/>
            <a:ext cx="11248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United States </a:t>
            </a:r>
            <a:r>
              <a:rPr lang="en-US" sz="1000" dirty="0"/>
              <a:t>National</a:t>
            </a:r>
            <a:r>
              <a:rPr lang="en-US" sz="1000" b="1" dirty="0"/>
              <a:t> </a:t>
            </a:r>
            <a:r>
              <a:rPr lang="en-US" sz="1000" dirty="0"/>
              <a:t>Academy of Engineering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BC62F8-6F5C-60BD-3EDC-26525B0E3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8549"/>
            <a:ext cx="9143999" cy="131101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DD35968-5796-4640-FB8C-69D4847DD1AE}"/>
              </a:ext>
            </a:extLst>
          </p:cNvPr>
          <p:cNvSpPr txBox="1"/>
          <p:nvPr/>
        </p:nvSpPr>
        <p:spPr>
          <a:xfrm>
            <a:off x="1000034" y="3887224"/>
            <a:ext cx="988703" cy="88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endParaRPr lang="en-US" sz="1000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86640AB-3CBF-ED45-4B2C-D17D1D84FE2A}"/>
              </a:ext>
            </a:extLst>
          </p:cNvPr>
          <p:cNvSpPr txBox="1"/>
          <p:nvPr/>
        </p:nvSpPr>
        <p:spPr>
          <a:xfrm>
            <a:off x="1059225" y="3217938"/>
            <a:ext cx="8974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Founding</a:t>
            </a:r>
          </a:p>
          <a:p>
            <a:r>
              <a:rPr lang="en-US" sz="1400" b="1" dirty="0"/>
              <a:t>Members</a:t>
            </a:r>
          </a:p>
        </p:txBody>
      </p:sp>
      <p:graphicFrame>
        <p:nvGraphicFramePr>
          <p:cNvPr id="22" name="Table 22">
            <a:extLst>
              <a:ext uri="{FF2B5EF4-FFF2-40B4-BE49-F238E27FC236}">
                <a16:creationId xmlns:a16="http://schemas.microsoft.com/office/drawing/2014/main" id="{BE35582A-3FA1-1D24-36BE-9E0C2B3891A2}"/>
              </a:ext>
            </a:extLst>
          </p:cNvPr>
          <p:cNvGraphicFramePr>
            <a:graphicFrameLocks noGrp="1"/>
          </p:cNvGraphicFramePr>
          <p:nvPr/>
        </p:nvGraphicFramePr>
        <p:xfrm>
          <a:off x="211015" y="3991028"/>
          <a:ext cx="8748348" cy="2773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764">
                  <a:extLst>
                    <a:ext uri="{9D8B030D-6E8A-4147-A177-3AD203B41FA5}">
                      <a16:colId xmlns:a16="http://schemas.microsoft.com/office/drawing/2014/main" val="2432525308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1189234029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2400377700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1634581794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2290346904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4281692939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153403876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Argentina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Academia Nacional de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</a:rPr>
                        <a:t>Ingenieria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Engineering Academy of the </a:t>
                      </a:r>
                      <a: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Czech Republic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National Academy of Science and Engineering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Germany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Engineering Academy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Japan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Nigerian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Academy of Engineering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Singapore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Swiss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 Sciences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917393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Canadian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Danish</a:t>
                      </a: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Academy of Technical Sciences 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Hungarian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National Academy of Engineering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Korea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Pakistan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Slovenian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National Academy of Engineering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Uruguay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24053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Chinese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Council of </a:t>
                      </a:r>
                      <a: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Finnish </a:t>
                      </a: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Academies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Indian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National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Netherlands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Poland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South African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014564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Croatian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National Academy of Technologies of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France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Irish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Royal Society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</a:rPr>
                        <a:t>Te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 Aparangi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of New Zealand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 Sciences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Serbia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Real Academia de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</a:rPr>
                        <a:t>Ingenieria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Spain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6383139"/>
                  </a:ext>
                </a:extLst>
              </a:tr>
            </a:tbl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BB5E6FB8-1279-2BF1-66D7-B4D9A7B82ED2}"/>
              </a:ext>
            </a:extLst>
          </p:cNvPr>
          <p:cNvSpPr txBox="1"/>
          <p:nvPr/>
        </p:nvSpPr>
        <p:spPr>
          <a:xfrm>
            <a:off x="4243299" y="186510"/>
            <a:ext cx="49007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2025 CAETS Communication Prize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Honorable Mention</a:t>
            </a:r>
          </a:p>
        </p:txBody>
      </p:sp>
    </p:spTree>
    <p:extLst>
      <p:ext uri="{BB962C8B-B14F-4D97-AF65-F5344CB8AC3E}">
        <p14:creationId xmlns:p14="http://schemas.microsoft.com/office/powerpoint/2010/main" val="891159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556</Words>
  <Application>Microsoft Office PowerPoint</Application>
  <PresentationFormat>On-screen Show (4:3)</PresentationFormat>
  <Paragraphs>119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Ruth David</dc:creator>
  <cp:lastModifiedBy>Ruth David</cp:lastModifiedBy>
  <cp:revision>1</cp:revision>
  <dcterms:created xsi:type="dcterms:W3CDTF">2025-08-28T18:39:01Z</dcterms:created>
  <dcterms:modified xsi:type="dcterms:W3CDTF">2025-10-07T19:03:26Z</dcterms:modified>
</cp:coreProperties>
</file>