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4"/>
  </p:notesMasterIdLst>
  <p:handoutMasterIdLst>
    <p:handoutMasterId r:id="rId15"/>
  </p:handoutMasterIdLst>
  <p:sldIdLst>
    <p:sldId id="674" r:id="rId5"/>
    <p:sldId id="617" r:id="rId6"/>
    <p:sldId id="618" r:id="rId7"/>
    <p:sldId id="677" r:id="rId8"/>
    <p:sldId id="621" r:id="rId9"/>
    <p:sldId id="625" r:id="rId10"/>
    <p:sldId id="659" r:id="rId11"/>
    <p:sldId id="672" r:id="rId12"/>
    <p:sldId id="63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00"/>
    <a:srgbClr val="008A3E"/>
    <a:srgbClr val="144DE4"/>
    <a:srgbClr val="01AF51"/>
    <a:srgbClr val="FF7C80"/>
    <a:srgbClr val="01B0F1"/>
    <a:srgbClr val="009900"/>
    <a:srgbClr val="184697"/>
    <a:srgbClr val="423D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0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70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68E89-4278-422C-9771-3B56856DC4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829967"/>
            <a:ext cx="5618372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Ref: CAETS Energy Community – Council Presentation (2025 0904)</a:t>
            </a:r>
            <a:r>
              <a:rPr lang="en-US" dirty="0" err="1"/>
              <a:t>x.PPPT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92EEE-F974-4E00-9664-B61C61C959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00299" y="8829967"/>
            <a:ext cx="100847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CA"/>
              <a:t>Page </a:t>
            </a:r>
            <a:fld id="{BD26FC81-155D-4EC3-96EB-CEC698782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24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B6DD0C-6CF2-426B-AAFA-398E3E1ACBB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9B97CC-9481-4B2C-AA04-CF0CA5181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899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AF936-30B9-81E6-7331-BBD7BC7CB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7768C-5304-5819-29C2-7BD934AB6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9959A-90A0-D6B0-6C46-8E3D54FEC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4B035-C5C2-D0E8-0F38-611BCC4FD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511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4ACA-6C58-1E70-AEB6-1DC13A058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F54A1-F409-3E4F-26BA-44DB0E629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63A7F-7848-C172-C4A1-B8CDB45FE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E12BC-68F9-8F5B-63EA-D8740FECF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509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37A93-FCD3-CA59-6A38-F200ACA9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6BEEE5-596B-3337-3262-9FCBE1955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900C1-23ED-4009-F412-667B247E9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09293-C5FD-A6A5-B7C7-4868313CB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361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05BF-36CC-01DF-0762-60BB1C56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07967-E0DA-56D8-2313-4A3169D01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A7799-B157-C9A9-AEAC-6EF90DD9D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B59BC-05D6-52C3-1DEB-232A76E68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002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C31A9-E915-6CD9-E74A-3795703EB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C48FC-E149-8F2D-9039-ABA344A5F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5C544-2B50-9DE6-6945-80874AD88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C552A-B6BA-AE28-60C0-11F569B47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720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95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3D3A-EED1-6F85-3F65-D8C36EDDF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9ECCB-0FF1-CF82-131A-47FE678FD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3C0FD-B171-29EB-D1F3-72E343E7D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7828D-CFE3-1EDB-1127-C5C36D2FE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444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3D3A-EED1-6F85-3F65-D8C36EDDF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9ECCB-0FF1-CF82-131A-47FE678FD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3C0FD-B171-29EB-D1F3-72E343E7D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7828D-CFE3-1EDB-1127-C5C36D2FE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59B97CC-9481-4B2C-AA04-CF0CA51818A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493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1274FE4-CF69-478C-BD61-3CF6342B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550" y="6400800"/>
            <a:ext cx="2743200" cy="365125"/>
          </a:xfrm>
        </p:spPr>
        <p:txBody>
          <a:bodyPr/>
          <a:lstStyle>
            <a:lvl1pPr>
              <a:defRPr>
                <a:solidFill>
                  <a:srgbClr val="00882E"/>
                </a:solidFill>
              </a:defRPr>
            </a:lvl1pPr>
          </a:lstStyle>
          <a:p>
            <a:r>
              <a:rPr lang="en-GB"/>
              <a:t>Slide </a:t>
            </a:r>
            <a:fld id="{0C7CE712-8CD6-457F-B9BF-0312D55A62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031627-FC75-4FE2-B2CA-3CC2871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430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6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0F86-B3E5-400C-80CF-FA2E4FC9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430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8550-8DAD-45BE-A9E2-678B5607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430000" cy="4846320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8E54E-483E-46E1-813A-F09F355E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Slide </a:t>
            </a:r>
            <a:fld id="{0C7CE712-8CD6-457F-B9BF-0312D55A62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4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87CB6-F2E1-4860-8DD3-5C0BA715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550" y="6400800"/>
            <a:ext cx="2743200" cy="365125"/>
          </a:xfrm>
        </p:spPr>
        <p:txBody>
          <a:bodyPr/>
          <a:lstStyle>
            <a:lvl1pPr>
              <a:defRPr>
                <a:solidFill>
                  <a:srgbClr val="00882E"/>
                </a:solidFill>
              </a:defRPr>
            </a:lvl1pPr>
          </a:lstStyle>
          <a:p>
            <a:r>
              <a:rPr lang="en-GB"/>
              <a:t>Slide </a:t>
            </a:r>
            <a:fld id="{0C7CE712-8CD6-457F-B9BF-0312D55A62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BAB56F-8FD0-4192-BBB6-9178C408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430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1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CDAAF-9926-4B08-93D0-A722EF2A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495E8-2070-4BD8-89F9-C7FD217AE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E074B-094F-4DEC-8AB9-47342AF1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3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882E"/>
                </a:solidFill>
              </a:defRPr>
            </a:lvl1pPr>
          </a:lstStyle>
          <a:p>
            <a:r>
              <a:rPr lang="en-GB"/>
              <a:t>Slide </a:t>
            </a:r>
            <a:fld id="{0C7CE712-8CD6-457F-B9BF-0312D55A62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88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37546-C16D-69F7-4C57-363EB0A8930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48" y="-4034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3D289C-B0CE-F819-90C8-D2859614E74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70F9CF-D3E0-30E1-24D4-0BED952FA659}"/>
              </a:ext>
            </a:extLst>
          </p:cNvPr>
          <p:cNvSpPr txBox="1"/>
          <p:nvPr/>
        </p:nvSpPr>
        <p:spPr>
          <a:xfrm>
            <a:off x="5264560" y="2377440"/>
            <a:ext cx="6675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l"/>
              </a:tabLst>
              <a:defRPr/>
            </a:pP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</a:p>
          <a:p>
            <a:pPr marL="457200" indent="-457200">
              <a:buFont typeface="+mj-lt"/>
              <a:buAutoNum type="alphaUcPeriod"/>
              <a:tabLst>
                <a:tab pos="3200400" algn="l"/>
              </a:tabLst>
              <a:defRPr/>
            </a:pPr>
            <a:r>
              <a:rPr lang="en-CA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of the Project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00400" algn="l"/>
              </a:tabLst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Sectors &amp; Working Groups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00400" algn="l"/>
              </a:tabLst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Methodology: Foresight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00400" algn="l"/>
              </a:tabLst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Strategies – Example: Forestry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00400" algn="l"/>
              </a:tabLst>
              <a:defRPr/>
            </a:pPr>
            <a:r>
              <a:rPr lang="en-CA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Completion Schedule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00400" algn="l"/>
              </a:tabLst>
              <a:defRPr/>
            </a:pPr>
            <a:r>
              <a:rPr lang="en-CA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Project (</a:t>
            </a:r>
            <a:r>
              <a:rPr lang="en-CA" sz="28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INAE</a:t>
            </a:r>
            <a:r>
              <a:rPr lang="en-CA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DF44E-DBB0-91C5-D487-D73526ACB164}"/>
              </a:ext>
            </a:extLst>
          </p:cNvPr>
          <p:cNvSpPr txBox="1"/>
          <p:nvPr/>
        </p:nvSpPr>
        <p:spPr>
          <a:xfrm>
            <a:off x="5996080" y="457200"/>
            <a:ext cx="521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CAETS Council Presentation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Brisbane, Australia,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9, 2025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 Meisen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C.M., Ph.D., P.Eng.,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FCAE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FCIC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Co-chair, CAETS Energy Community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Academy of Engineering</a:t>
            </a:r>
          </a:p>
          <a:p>
            <a:pPr algn="ctr">
              <a:defRPr/>
            </a:pPr>
            <a:r>
              <a:rPr lang="en-US" sz="14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axel@meisen.ca</a:t>
            </a:r>
            <a:endParaRPr lang="en-CA" sz="1400" dirty="0">
              <a:solidFill>
                <a:srgbClr val="C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E5653FB-A944-F03A-348C-0CF06ACA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32DEB8-D15D-1D7B-F7DA-6FFEAD395AD3}"/>
              </a:ext>
            </a:extLst>
          </p:cNvPr>
          <p:cNvGrpSpPr/>
          <p:nvPr/>
        </p:nvGrpSpPr>
        <p:grpSpPr>
          <a:xfrm>
            <a:off x="529515" y="312574"/>
            <a:ext cx="4461289" cy="6309360"/>
            <a:chOff x="705355" y="312574"/>
            <a:chExt cx="4461289" cy="6309360"/>
          </a:xfrm>
        </p:grpSpPr>
        <p:pic>
          <p:nvPicPr>
            <p:cNvPr id="19" name="docshape2">
              <a:extLst>
                <a:ext uri="{FF2B5EF4-FFF2-40B4-BE49-F238E27FC236}">
                  <a16:creationId xmlns:a16="http://schemas.microsoft.com/office/drawing/2014/main" id="{F49C4320-13DC-D522-628F-3AA815E86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55" y="312574"/>
              <a:ext cx="4461289" cy="630936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docshape3">
              <a:extLst>
                <a:ext uri="{FF2B5EF4-FFF2-40B4-BE49-F238E27FC236}">
                  <a16:creationId xmlns:a16="http://schemas.microsoft.com/office/drawing/2014/main" id="{27D7B270-2B6C-23CF-06B2-5EBA2C51D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71" y="5846079"/>
              <a:ext cx="4453128" cy="77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Line 2106">
              <a:extLst>
                <a:ext uri="{FF2B5EF4-FFF2-40B4-BE49-F238E27FC236}">
                  <a16:creationId xmlns:a16="http://schemas.microsoft.com/office/drawing/2014/main" id="{8EC73BE0-7992-5E65-31AC-EE6FC8E44D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6036" y="1247849"/>
              <a:ext cx="4672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912F6E75-2F21-5580-8538-B16115069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08" y="705815"/>
              <a:ext cx="330699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CAETS ENERGY COMMUNITY REPORT 2025</a:t>
              </a:r>
              <a:endPara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6357E3-D764-20CC-566D-25237BAB60F9}"/>
                </a:ext>
              </a:extLst>
            </p:cNvPr>
            <p:cNvSpPr txBox="1"/>
            <p:nvPr/>
          </p:nvSpPr>
          <p:spPr>
            <a:xfrm>
              <a:off x="916388" y="1918511"/>
              <a:ext cx="420091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buNone/>
              </a:pPr>
              <a:r>
                <a:rPr lang="en-US" sz="2000" b="1" spc="65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TOWARDS</a:t>
              </a:r>
              <a:r>
                <a:rPr lang="en-US" sz="2000" b="1" spc="10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 </a:t>
              </a:r>
              <a:r>
                <a:rPr lang="en-US" sz="2000" b="1" spc="95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LOW-</a:t>
              </a:r>
              <a:r>
                <a:rPr lang="en-US" sz="2000" b="1" spc="35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GHG </a:t>
              </a:r>
              <a:r>
                <a:rPr lang="en-US" sz="2000" b="1" spc="8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EMISSIONS </a:t>
              </a:r>
              <a:r>
                <a:rPr lang="en-US" sz="2000" b="1" spc="7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FROM </a:t>
              </a:r>
              <a:r>
                <a:rPr lang="en-US" sz="2000" b="1" spc="75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ENERGY </a:t>
              </a:r>
              <a:r>
                <a:rPr lang="en-US" sz="2000" b="1" spc="95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USE</a:t>
              </a:r>
              <a:r>
                <a:rPr lang="en-US" sz="2000" b="1" spc="20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 </a:t>
              </a:r>
              <a:r>
                <a:rPr lang="en-US" sz="2000" b="1" spc="45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IN </a:t>
              </a:r>
              <a:r>
                <a:rPr lang="en-US" sz="2000" b="1" spc="8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SELECTED </a:t>
              </a:r>
              <a:r>
                <a:rPr lang="en-US" sz="2000" b="1" spc="9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SECTORS: LOOKING BEYOND 2040</a:t>
              </a:r>
              <a:endParaRPr lang="en-CA" sz="2000" b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6F70F1-292D-C762-65AF-E5B218FAF96D}"/>
                </a:ext>
              </a:extLst>
            </p:cNvPr>
            <p:cNvSpPr txBox="1">
              <a:spLocks/>
            </p:cNvSpPr>
            <p:nvPr/>
          </p:nvSpPr>
          <p:spPr>
            <a:xfrm>
              <a:off x="916388" y="3238654"/>
              <a:ext cx="3108960" cy="457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713105">
                <a:buNone/>
              </a:pPr>
              <a:r>
                <a:rPr lang="en-US" sz="2000" b="1" spc="9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‘SEQUEL PROJECT’</a:t>
              </a:r>
              <a:endParaRPr lang="en-CA" sz="2000" b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BF19E3D-E0B3-B184-B153-2CFF5BA54D97}"/>
              </a:ext>
            </a:extLst>
          </p:cNvPr>
          <p:cNvSpPr txBox="1"/>
          <p:nvPr/>
        </p:nvSpPr>
        <p:spPr>
          <a:xfrm>
            <a:off x="799854" y="3823762"/>
            <a:ext cx="1383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Draft</a:t>
            </a:r>
          </a:p>
          <a:p>
            <a:r>
              <a:rPr lang="en-US" sz="1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2025</a:t>
            </a:r>
            <a:endParaRPr lang="en-CA" sz="1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1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0504A-6889-CAEE-6085-E8EDD651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65FA26-6900-B9F4-D005-8BE7DF1AB18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40" y="0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B03E17-50F5-30F8-FF5F-E6C1218BF1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50F1E-2EA3-CEE4-3A1B-BFF62D04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7E998-AB2B-B3F9-D05B-3DA45AF8F65C}"/>
              </a:ext>
            </a:extLst>
          </p:cNvPr>
          <p:cNvSpPr txBox="1"/>
          <p:nvPr/>
        </p:nvSpPr>
        <p:spPr>
          <a:xfrm>
            <a:off x="208889" y="1917432"/>
            <a:ext cx="116128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Answer the ‘Focal Question’ </a:t>
            </a:r>
            <a:endParaRPr lang="en-CA" sz="3200" b="1" i="1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actions need to be taken now, and in the near future, so that sufficient technologies are available and realistically deployable to ensure low-GHG emissions from energy use in selected sectors beyond the year 2040?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CD8AF999-C286-7335-3A4A-7DE00BAC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831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115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Purpose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43925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74CD-4440-A18D-4ACA-EDD5BCF8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88C4F5-C770-C4D7-9D6C-A86ACDEB679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48" y="-4034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FD7498-1D58-4A6E-1520-D6550A9DAE4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6AC4F8-A0E2-C17E-C730-C24432E5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2E8D9AD0-4BE4-96C8-6D48-29EE9A83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5630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115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Industry Sectors &amp; Working Groups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9D28D-6F34-33EB-53D2-AD5E32DC3AB4}"/>
              </a:ext>
            </a:extLst>
          </p:cNvPr>
          <p:cNvSpPr txBox="1"/>
          <p:nvPr/>
        </p:nvSpPr>
        <p:spPr>
          <a:xfrm>
            <a:off x="14811" y="749003"/>
            <a:ext cx="35452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Forestry Industry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Tom Brown, Canada</a:t>
            </a:r>
          </a:p>
          <a:p>
            <a:r>
              <a:rPr lang="en-CA" dirty="0">
                <a:solidFill>
                  <a:schemeClr val="bg1"/>
                </a:solidFill>
              </a:rPr>
              <a:t>  Peter </a:t>
            </a:r>
            <a:r>
              <a:rPr lang="en-CA" dirty="0" err="1">
                <a:solidFill>
                  <a:schemeClr val="bg1"/>
                </a:solidFill>
              </a:rPr>
              <a:t>Axegård</a:t>
            </a:r>
            <a:r>
              <a:rPr lang="en-CA" dirty="0">
                <a:solidFill>
                  <a:schemeClr val="bg1"/>
                </a:solidFill>
              </a:rPr>
              <a:t>, Sweden </a:t>
            </a:r>
          </a:p>
          <a:p>
            <a:r>
              <a:rPr lang="en-CA" dirty="0">
                <a:solidFill>
                  <a:schemeClr val="bg1"/>
                </a:solidFill>
              </a:rPr>
              <a:t>  Ludo Diels, Belgium</a:t>
            </a:r>
          </a:p>
          <a:p>
            <a:r>
              <a:rPr lang="en-CA" dirty="0">
                <a:solidFill>
                  <a:schemeClr val="bg1"/>
                </a:solidFill>
              </a:rPr>
              <a:t>  Richard Kerekes, Canada</a:t>
            </a:r>
          </a:p>
          <a:p>
            <a:r>
              <a:rPr lang="en-CA" dirty="0">
                <a:solidFill>
                  <a:schemeClr val="bg1"/>
                </a:solidFill>
              </a:rPr>
              <a:t>  Esa Vakkilainen</a:t>
            </a:r>
            <a:r>
              <a:rPr lang="en-CA">
                <a:solidFill>
                  <a:schemeClr val="bg1"/>
                </a:solidFill>
              </a:rPr>
              <a:t>, Finland 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  Ian de la Roache, Canada </a:t>
            </a:r>
          </a:p>
          <a:p>
            <a:endParaRPr lang="en-CA" sz="900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Agriculture &amp; Food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Snow Barlow, Australia</a:t>
            </a:r>
          </a:p>
          <a:p>
            <a:r>
              <a:rPr lang="en-CA" dirty="0">
                <a:solidFill>
                  <a:srgbClr val="FFFF00"/>
                </a:solidFill>
              </a:rPr>
              <a:t>  Martin Fraguio, Argentina</a:t>
            </a:r>
          </a:p>
          <a:p>
            <a:r>
              <a:rPr lang="en-CA" dirty="0">
                <a:solidFill>
                  <a:schemeClr val="bg1"/>
                </a:solidFill>
              </a:rPr>
              <a:t>  Chris (Hyung-</a:t>
            </a:r>
            <a:r>
              <a:rPr lang="en-CA" dirty="0" err="1">
                <a:solidFill>
                  <a:schemeClr val="bg1"/>
                </a:solidFill>
              </a:rPr>
              <a:t>Sool</a:t>
            </a:r>
            <a:r>
              <a:rPr lang="en-CA" dirty="0">
                <a:solidFill>
                  <a:schemeClr val="bg1"/>
                </a:solidFill>
              </a:rPr>
              <a:t>) Lee, Korea</a:t>
            </a:r>
          </a:p>
          <a:p>
            <a:endParaRPr lang="en-CA" sz="900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Oil &amp; Gas Industry 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Godwin Igwe, Nigeria/USA</a:t>
            </a:r>
          </a:p>
          <a:p>
            <a:r>
              <a:rPr lang="en-CA" dirty="0">
                <a:solidFill>
                  <a:schemeClr val="bg1"/>
                </a:solidFill>
              </a:rPr>
              <a:t>  José Luis Aburto, Mexico</a:t>
            </a:r>
          </a:p>
          <a:p>
            <a:r>
              <a:rPr lang="en-CA" dirty="0">
                <a:solidFill>
                  <a:schemeClr val="bg1"/>
                </a:solidFill>
              </a:rPr>
              <a:t>  Vaughan Beck, Australia</a:t>
            </a:r>
          </a:p>
          <a:p>
            <a:r>
              <a:rPr lang="en-CA" dirty="0">
                <a:solidFill>
                  <a:schemeClr val="bg1"/>
                </a:solidFill>
              </a:rPr>
              <a:t>  Manuel Bravo, Spain</a:t>
            </a:r>
          </a:p>
          <a:p>
            <a:r>
              <a:rPr lang="en-CA" dirty="0">
                <a:solidFill>
                  <a:schemeClr val="bg1"/>
                </a:solidFill>
              </a:rPr>
              <a:t>  Henrik Frandsen, Denmark</a:t>
            </a:r>
          </a:p>
          <a:p>
            <a:r>
              <a:rPr lang="en-CA" dirty="0">
                <a:solidFill>
                  <a:schemeClr val="bg1"/>
                </a:solidFill>
              </a:rPr>
              <a:t>  Erwin Fritz de la Orta, Mexico</a:t>
            </a:r>
          </a:p>
          <a:p>
            <a:r>
              <a:rPr lang="en-CA" dirty="0">
                <a:solidFill>
                  <a:schemeClr val="bg1"/>
                </a:solidFill>
              </a:rPr>
              <a:t>  Dirk Smit, Netherlands </a:t>
            </a:r>
          </a:p>
          <a:p>
            <a:r>
              <a:rPr lang="en-CA" dirty="0">
                <a:solidFill>
                  <a:schemeClr val="bg1"/>
                </a:solidFill>
              </a:rPr>
              <a:t>  Joe Zhou, Canada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3F5B4-B323-4BF1-F441-7AA99BB19CE1}"/>
              </a:ext>
            </a:extLst>
          </p:cNvPr>
          <p:cNvSpPr txBox="1"/>
          <p:nvPr/>
        </p:nvSpPr>
        <p:spPr>
          <a:xfrm>
            <a:off x="3394714" y="731420"/>
            <a:ext cx="31866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>
                <a:solidFill>
                  <a:schemeClr val="bg1"/>
                </a:solidFill>
              </a:rPr>
              <a:t>Chemical Industry </a:t>
            </a:r>
          </a:p>
          <a:p>
            <a:r>
              <a:rPr lang="en-CA">
                <a:solidFill>
                  <a:schemeClr val="bg1"/>
                </a:solidFill>
              </a:rPr>
              <a:t>  </a:t>
            </a:r>
            <a:r>
              <a:rPr lang="en-CA">
                <a:solidFill>
                  <a:srgbClr val="FFFF00"/>
                </a:solidFill>
              </a:rPr>
              <a:t>Frank Behrendt, Germany </a:t>
            </a:r>
          </a:p>
          <a:p>
            <a:r>
              <a:rPr lang="en-CA">
                <a:solidFill>
                  <a:schemeClr val="bg1"/>
                </a:solidFill>
              </a:rPr>
              <a:t>  </a:t>
            </a:r>
            <a:r>
              <a:rPr lang="en-CA">
                <a:solidFill>
                  <a:srgbClr val="FFFF00"/>
                </a:solidFill>
              </a:rPr>
              <a:t>Oscar Vignart, Argentina</a:t>
            </a:r>
          </a:p>
          <a:p>
            <a:r>
              <a:rPr lang="en-CA">
                <a:solidFill>
                  <a:schemeClr val="bg1"/>
                </a:solidFill>
              </a:rPr>
              <a:t>  Tony Bi, Canada</a:t>
            </a:r>
          </a:p>
          <a:p>
            <a:r>
              <a:rPr lang="en-CA">
                <a:solidFill>
                  <a:schemeClr val="bg1"/>
                </a:solidFill>
              </a:rPr>
              <a:t>  Funmi Coker, Nigeria</a:t>
            </a:r>
          </a:p>
          <a:p>
            <a:r>
              <a:rPr lang="en-CA">
                <a:solidFill>
                  <a:schemeClr val="bg1"/>
                </a:solidFill>
              </a:rPr>
              <a:t>  Henrik Frandsen, Denmark</a:t>
            </a:r>
          </a:p>
          <a:p>
            <a:r>
              <a:rPr lang="en-CA">
                <a:solidFill>
                  <a:schemeClr val="bg1"/>
                </a:solidFill>
              </a:rPr>
              <a:t>  Rita Hofmann, Switzerland</a:t>
            </a:r>
          </a:p>
          <a:p>
            <a:r>
              <a:rPr lang="en-CA">
                <a:solidFill>
                  <a:schemeClr val="bg1"/>
                </a:solidFill>
              </a:rPr>
              <a:t>  Hyunjoo Lee, Korea</a:t>
            </a:r>
          </a:p>
          <a:p>
            <a:r>
              <a:rPr lang="en-CA">
                <a:solidFill>
                  <a:schemeClr val="bg1"/>
                </a:solidFill>
              </a:rPr>
              <a:t>  Chinho Park, Korea</a:t>
            </a:r>
          </a:p>
          <a:p>
            <a:endParaRPr lang="en-CA" sz="900">
              <a:solidFill>
                <a:schemeClr val="bg1"/>
              </a:solidFill>
            </a:endParaRPr>
          </a:p>
          <a:p>
            <a:r>
              <a:rPr lang="en-CA" sz="2000" b="1">
                <a:solidFill>
                  <a:schemeClr val="bg1"/>
                </a:solidFill>
              </a:rPr>
              <a:t>Cement Industry</a:t>
            </a:r>
          </a:p>
          <a:p>
            <a:r>
              <a:rPr lang="en-CA">
                <a:solidFill>
                  <a:schemeClr val="bg1"/>
                </a:solidFill>
              </a:rPr>
              <a:t>  </a:t>
            </a:r>
            <a:r>
              <a:rPr lang="en-CA">
                <a:solidFill>
                  <a:srgbClr val="FFFF00"/>
                </a:solidFill>
              </a:rPr>
              <a:t>Rui Cai, China</a:t>
            </a:r>
          </a:p>
          <a:p>
            <a:r>
              <a:rPr lang="en-CA">
                <a:solidFill>
                  <a:schemeClr val="bg1"/>
                </a:solidFill>
              </a:rPr>
              <a:t>  </a:t>
            </a:r>
            <a:r>
              <a:rPr lang="en-CA">
                <a:solidFill>
                  <a:srgbClr val="FFFF00"/>
                </a:solidFill>
              </a:rPr>
              <a:t>Kim Kurtis, USA</a:t>
            </a:r>
          </a:p>
          <a:p>
            <a:r>
              <a:rPr lang="en-CA">
                <a:solidFill>
                  <a:schemeClr val="bg1"/>
                </a:solidFill>
              </a:rPr>
              <a:t>  Neven Duić, Croatia</a:t>
            </a:r>
          </a:p>
          <a:p>
            <a:r>
              <a:rPr lang="en-CA">
                <a:solidFill>
                  <a:schemeClr val="bg1"/>
                </a:solidFill>
              </a:rPr>
              <a:t>  Wang Lan, China</a:t>
            </a:r>
          </a:p>
          <a:p>
            <a:r>
              <a:rPr lang="en-CA">
                <a:solidFill>
                  <a:schemeClr val="bg1"/>
                </a:solidFill>
              </a:rPr>
              <a:t>  Ravindra Gettu, India </a:t>
            </a:r>
          </a:p>
          <a:p>
            <a:r>
              <a:rPr lang="en-CA">
                <a:solidFill>
                  <a:schemeClr val="bg1"/>
                </a:solidFill>
              </a:rPr>
              <a:t>  Paulo J.M. Monteiro, USA</a:t>
            </a:r>
          </a:p>
          <a:p>
            <a:r>
              <a:rPr lang="en-CA">
                <a:solidFill>
                  <a:schemeClr val="bg1"/>
                </a:solidFill>
              </a:rPr>
              <a:t>  R. Douglas Hooton, Canada</a:t>
            </a:r>
          </a:p>
          <a:p>
            <a:endParaRPr lang="en-CA" sz="900" b="1">
              <a:solidFill>
                <a:schemeClr val="bg1"/>
              </a:solidFill>
            </a:endParaRPr>
          </a:p>
          <a:p>
            <a:r>
              <a:rPr lang="en-CA" sz="2000" b="1">
                <a:solidFill>
                  <a:schemeClr val="bg1"/>
                </a:solidFill>
              </a:rPr>
              <a:t>CCS</a:t>
            </a:r>
          </a:p>
          <a:p>
            <a:r>
              <a:rPr lang="en-CA">
                <a:solidFill>
                  <a:schemeClr val="bg1"/>
                </a:solidFill>
              </a:rPr>
              <a:t>  </a:t>
            </a:r>
            <a:r>
              <a:rPr lang="en-CA">
                <a:solidFill>
                  <a:srgbClr val="FFFF00"/>
                </a:solidFill>
              </a:rPr>
              <a:t>Vaughan Beck, Australia</a:t>
            </a:r>
          </a:p>
          <a:p>
            <a:r>
              <a:rPr lang="en-CA">
                <a:solidFill>
                  <a:schemeClr val="bg1"/>
                </a:solidFill>
              </a:rPr>
              <a:t>  Esa Vakkilainen, Finland</a:t>
            </a:r>
            <a:endParaRPr lang="en-CA" b="1">
              <a:solidFill>
                <a:schemeClr val="bg1"/>
              </a:solidFill>
            </a:endParaRPr>
          </a:p>
          <a:p>
            <a:endParaRPr lang="en-CA">
              <a:solidFill>
                <a:schemeClr val="bg1"/>
              </a:solidFill>
            </a:endParaRPr>
          </a:p>
          <a:p>
            <a:endParaRPr lang="en-CA">
              <a:solidFill>
                <a:schemeClr val="bg1"/>
              </a:solidFill>
            </a:endParaRPr>
          </a:p>
          <a:p>
            <a:r>
              <a:rPr lang="en-CA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12F3B-6D92-BBF6-E371-946EF4196F9D}"/>
              </a:ext>
            </a:extLst>
          </p:cNvPr>
          <p:cNvSpPr txBox="1"/>
          <p:nvPr/>
        </p:nvSpPr>
        <p:spPr>
          <a:xfrm>
            <a:off x="6203821" y="716141"/>
            <a:ext cx="318669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Iron &amp; Steel Industry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Karl </a:t>
            </a:r>
            <a:r>
              <a:rPr lang="en-CA" dirty="0" err="1">
                <a:solidFill>
                  <a:srgbClr val="FFFF00"/>
                </a:solidFill>
              </a:rPr>
              <a:t>Buttiens</a:t>
            </a:r>
            <a:r>
              <a:rPr lang="en-CA" dirty="0">
                <a:solidFill>
                  <a:srgbClr val="FFFF00"/>
                </a:solidFill>
              </a:rPr>
              <a:t>, Belgium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IL Sohn, Korea</a:t>
            </a:r>
          </a:p>
          <a:p>
            <a:r>
              <a:rPr lang="en-CA" dirty="0">
                <a:solidFill>
                  <a:schemeClr val="bg1"/>
                </a:solidFill>
              </a:rPr>
              <a:t>  Eloy Álvarez, Spain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 err="1">
                <a:solidFill>
                  <a:schemeClr val="bg1"/>
                </a:solidFill>
              </a:rPr>
              <a:t>Mansheng</a:t>
            </a:r>
            <a:r>
              <a:rPr lang="en-CA" dirty="0">
                <a:solidFill>
                  <a:schemeClr val="bg1"/>
                </a:solidFill>
              </a:rPr>
              <a:t> CHU, China</a:t>
            </a:r>
          </a:p>
          <a:p>
            <a:r>
              <a:rPr lang="en-CA" dirty="0">
                <a:solidFill>
                  <a:schemeClr val="bg1"/>
                </a:solidFill>
              </a:rPr>
              <a:t>  Kejiang Li, China</a:t>
            </a:r>
          </a:p>
          <a:p>
            <a:r>
              <a:rPr lang="en-CA" dirty="0">
                <a:solidFill>
                  <a:schemeClr val="bg1"/>
                </a:solidFill>
              </a:rPr>
              <a:t>  Chinho Park, Korea</a:t>
            </a:r>
          </a:p>
          <a:p>
            <a:r>
              <a:rPr lang="en-CA" dirty="0">
                <a:solidFill>
                  <a:schemeClr val="bg1"/>
                </a:solidFill>
              </a:rPr>
              <a:t>  Martin Pei, Sweden</a:t>
            </a:r>
          </a:p>
          <a:p>
            <a:r>
              <a:rPr lang="en-CA" dirty="0">
                <a:solidFill>
                  <a:schemeClr val="bg1"/>
                </a:solidFill>
              </a:rPr>
              <a:t>  Yasuo Kishimoto, Japan</a:t>
            </a:r>
          </a:p>
          <a:p>
            <a:r>
              <a:rPr lang="en-CA" dirty="0">
                <a:solidFill>
                  <a:schemeClr val="bg1"/>
                </a:solidFill>
              </a:rPr>
              <a:t>  Takeo Hoshino, Japan</a:t>
            </a:r>
          </a:p>
          <a:p>
            <a:r>
              <a:rPr lang="en-CA" dirty="0">
                <a:solidFill>
                  <a:schemeClr val="bg1"/>
                </a:solidFill>
              </a:rPr>
              <a:t>  Louise Grondin, Canada</a:t>
            </a:r>
          </a:p>
          <a:p>
            <a:endParaRPr lang="en-CA" sz="900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Buildings &amp; Smart Cities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Tom Leahy, Ireland</a:t>
            </a:r>
          </a:p>
          <a:p>
            <a:r>
              <a:rPr lang="en-CA" dirty="0">
                <a:solidFill>
                  <a:schemeClr val="bg1"/>
                </a:solidFill>
              </a:rPr>
              <a:t>  Christy Adelowo, Nigeria</a:t>
            </a:r>
          </a:p>
          <a:p>
            <a:r>
              <a:rPr lang="en-CA" dirty="0">
                <a:solidFill>
                  <a:schemeClr val="bg1"/>
                </a:solidFill>
              </a:rPr>
              <a:t>  Yves Bamberger, France</a:t>
            </a:r>
          </a:p>
          <a:p>
            <a:r>
              <a:rPr lang="en-CA" dirty="0">
                <a:solidFill>
                  <a:schemeClr val="bg1"/>
                </a:solidFill>
              </a:rPr>
              <a:t>  Seung Lee, Korea</a:t>
            </a:r>
          </a:p>
          <a:p>
            <a:r>
              <a:rPr lang="en-CA" dirty="0">
                <a:solidFill>
                  <a:schemeClr val="bg1"/>
                </a:solidFill>
              </a:rPr>
              <a:t>  Vishaal Lutchman, South Africa</a:t>
            </a:r>
          </a:p>
          <a:p>
            <a:r>
              <a:rPr lang="en-CA" dirty="0">
                <a:solidFill>
                  <a:schemeClr val="bg1"/>
                </a:solidFill>
              </a:rPr>
              <a:t>  Rasmus Bramstoft, Denmark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90840-C576-E0CA-853A-DBAA7A20E083}"/>
              </a:ext>
            </a:extLst>
          </p:cNvPr>
          <p:cNvSpPr txBox="1"/>
          <p:nvPr/>
        </p:nvSpPr>
        <p:spPr>
          <a:xfrm>
            <a:off x="9201721" y="685800"/>
            <a:ext cx="318669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Hydrogen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CA" sz="2000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Henrik Frandsen, Denmark </a:t>
            </a:r>
          </a:p>
          <a:p>
            <a:r>
              <a:rPr lang="en-CA" b="1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Dirk Smit, Netherlands</a:t>
            </a:r>
          </a:p>
          <a:p>
            <a:endParaRPr lang="en-CA" sz="900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ICT &amp; Data Centres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Erol Gelenbe, UK</a:t>
            </a:r>
          </a:p>
          <a:p>
            <a:r>
              <a:rPr lang="en-CA" dirty="0">
                <a:solidFill>
                  <a:schemeClr val="bg1"/>
                </a:solidFill>
              </a:rPr>
              <a:t>  Yves Bamberger, France</a:t>
            </a:r>
          </a:p>
          <a:p>
            <a:r>
              <a:rPr lang="en-CA" dirty="0">
                <a:solidFill>
                  <a:schemeClr val="bg1"/>
                </a:solidFill>
              </a:rPr>
              <a:t>  Robert Crawhall, Canada</a:t>
            </a:r>
          </a:p>
          <a:p>
            <a:r>
              <a:rPr lang="en-CA" dirty="0">
                <a:solidFill>
                  <a:schemeClr val="bg1"/>
                </a:solidFill>
              </a:rPr>
              <a:t>  Tadeusz </a:t>
            </a:r>
            <a:r>
              <a:rPr lang="en-CA" dirty="0" err="1">
                <a:solidFill>
                  <a:schemeClr val="bg1"/>
                </a:solidFill>
              </a:rPr>
              <a:t>Czachorski</a:t>
            </a:r>
            <a:r>
              <a:rPr lang="en-CA" dirty="0">
                <a:solidFill>
                  <a:schemeClr val="bg1"/>
                </a:solidFill>
              </a:rPr>
              <a:t>, Poland</a:t>
            </a:r>
          </a:p>
          <a:p>
            <a:r>
              <a:rPr lang="en-CA" dirty="0">
                <a:solidFill>
                  <a:schemeClr val="bg1"/>
                </a:solidFill>
              </a:rPr>
              <a:t>  Franco Davoli, Italy</a:t>
            </a:r>
          </a:p>
          <a:p>
            <a:r>
              <a:rPr lang="en-CA" dirty="0">
                <a:solidFill>
                  <a:schemeClr val="bg1"/>
                </a:solidFill>
              </a:rPr>
              <a:t>  Michaela Meo, Italy </a:t>
            </a:r>
          </a:p>
          <a:p>
            <a:r>
              <a:rPr lang="en-CA" dirty="0">
                <a:solidFill>
                  <a:schemeClr val="bg1"/>
                </a:solidFill>
              </a:rPr>
              <a:t>  Albert Zomaya, Australia </a:t>
            </a:r>
          </a:p>
          <a:p>
            <a:endParaRPr lang="en-CA" sz="900" b="1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Coupling</a:t>
            </a:r>
          </a:p>
          <a:p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>
                <a:solidFill>
                  <a:srgbClr val="FFFF00"/>
                </a:solidFill>
              </a:rPr>
              <a:t>Rasmus Bramstoft, Denmark</a:t>
            </a:r>
          </a:p>
          <a:p>
            <a:r>
              <a:rPr lang="en-CA" dirty="0">
                <a:solidFill>
                  <a:schemeClr val="bg1"/>
                </a:solidFill>
              </a:rPr>
              <a:t>  Yves Bamberger, France</a:t>
            </a:r>
          </a:p>
          <a:p>
            <a:r>
              <a:rPr lang="en-CA" dirty="0">
                <a:solidFill>
                  <a:schemeClr val="bg1"/>
                </a:solidFill>
              </a:rPr>
              <a:t>  Pradeep Chaturvedi, India</a:t>
            </a:r>
          </a:p>
          <a:p>
            <a:r>
              <a:rPr lang="en-CA" dirty="0">
                <a:solidFill>
                  <a:schemeClr val="bg1"/>
                </a:solidFill>
              </a:rPr>
              <a:t>  Henrik Frandsen, Denmark</a:t>
            </a:r>
          </a:p>
          <a:p>
            <a:r>
              <a:rPr lang="en-CA" dirty="0">
                <a:solidFill>
                  <a:schemeClr val="bg1"/>
                </a:solidFill>
              </a:rPr>
              <a:t>  Franco Davoli, Italy</a:t>
            </a:r>
          </a:p>
          <a:p>
            <a:r>
              <a:rPr lang="en-CA" dirty="0">
                <a:solidFill>
                  <a:schemeClr val="bg1"/>
                </a:solidFill>
              </a:rPr>
              <a:t>  Tim Lieuwen, USA  </a:t>
            </a:r>
          </a:p>
        </p:txBody>
      </p:sp>
    </p:spTree>
    <p:extLst>
      <p:ext uri="{BB962C8B-B14F-4D97-AF65-F5344CB8AC3E}">
        <p14:creationId xmlns:p14="http://schemas.microsoft.com/office/powerpoint/2010/main" val="256792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7FDB-C5E4-2930-A1A7-2508C5B9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C8EFF-FD84-E4EC-3077-5A084A2516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48" y="-4034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BB881C-404A-D176-8CC6-F1E09834C17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5578D8-2C00-16A5-DE8D-BD1A871B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76448-5454-C140-9E79-AAEC154A23D0}"/>
              </a:ext>
            </a:extLst>
          </p:cNvPr>
          <p:cNvSpPr txBox="1"/>
          <p:nvPr/>
        </p:nvSpPr>
        <p:spPr>
          <a:xfrm>
            <a:off x="214730" y="978872"/>
            <a:ext cx="6219936" cy="54219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 Executive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2  Introduction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3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Forestry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  Agriculture &amp; Food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5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Oil &amp; Gas Industry</a:t>
            </a:r>
          </a:p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7  Hydrogen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  Carbon Capture &amp; Storage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8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  Cement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Iron &amp; Steel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 Buildings &amp; Smart Cities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 Coupling</a:t>
            </a:r>
          </a:p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 Conclusions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97126-A49F-093D-0660-3E047501CB5C}"/>
              </a:ext>
            </a:extLst>
          </p:cNvPr>
          <p:cNvSpPr txBox="1"/>
          <p:nvPr/>
        </p:nvSpPr>
        <p:spPr>
          <a:xfrm>
            <a:off x="0" y="0"/>
            <a:ext cx="11432016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DFF21-6CC9-4689-3929-95DE93B77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0" y="681497"/>
            <a:ext cx="2737524" cy="1731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A9337-AB60-B496-7AEE-379ECE0B0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44" y="4548630"/>
            <a:ext cx="2737315" cy="1732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BFABF-3A25-6F82-B491-609F9D49D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51" y="2619847"/>
            <a:ext cx="2713300" cy="1750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461350-6325-F072-3B73-96B897B7E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0" y="2619847"/>
            <a:ext cx="2691990" cy="1739295"/>
          </a:xfrm>
          <a:prstGeom prst="rect">
            <a:avLst/>
          </a:prstGeom>
        </p:spPr>
      </p:pic>
      <p:pic>
        <p:nvPicPr>
          <p:cNvPr id="11" name="Picture 10" descr="An aerial view of a factory&#10;&#10;AI-generated content may be incorrect.">
            <a:extLst>
              <a:ext uri="{FF2B5EF4-FFF2-40B4-BE49-F238E27FC236}">
                <a16:creationId xmlns:a16="http://schemas.microsoft.com/office/drawing/2014/main" id="{63560899-51FF-7707-5A46-2923E9D64B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0" y="681497"/>
            <a:ext cx="2691992" cy="1739295"/>
          </a:xfrm>
          <a:prstGeom prst="rect">
            <a:avLst/>
          </a:prstGeom>
        </p:spPr>
      </p:pic>
      <p:pic>
        <p:nvPicPr>
          <p:cNvPr id="10" name="Picture 9" descr="A person in a safety gear working on a steel beam&#10;&#10;AI-generated content may be incorrect.">
            <a:extLst>
              <a:ext uri="{FF2B5EF4-FFF2-40B4-BE49-F238E27FC236}">
                <a16:creationId xmlns:a16="http://schemas.microsoft.com/office/drawing/2014/main" id="{F0218D2C-1BBF-1589-A497-7E78908844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0" y="4569905"/>
            <a:ext cx="271272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8A1D-5C0F-0421-DA3E-2B5700C8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0ED62-F0C3-A608-9B14-243367111C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48" y="-4034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557939-CF0D-02FC-6EE9-1883E33E25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EDD63E-F27C-3785-09B5-12626BD1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C47C5C6B-C4DF-8D96-E062-9D8333AB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4954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R="0" lvl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C. Project Methodology: Foresight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(Scenario Creation)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F50012-1EC5-5E8B-FF55-FFC4568A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9" y="1115196"/>
            <a:ext cx="10771833" cy="5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494" tIns="34747" rIns="69494" bIns="34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1. Define the ‘focal question’ and relevant timeframe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2347FE45-484F-C8B4-EFC5-52F0FE99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9" y="2008300"/>
            <a:ext cx="10771832" cy="5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494" tIns="34747" rIns="69494" bIns="34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2. Review past events and current knowledge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B1597-E4E3-71A0-4186-7CFC6372CF41}"/>
              </a:ext>
            </a:extLst>
          </p:cNvPr>
          <p:cNvGrpSpPr/>
          <p:nvPr/>
        </p:nvGrpSpPr>
        <p:grpSpPr>
          <a:xfrm>
            <a:off x="2402319" y="2901403"/>
            <a:ext cx="2767332" cy="3080901"/>
            <a:chOff x="3549589" y="2871177"/>
            <a:chExt cx="1920875" cy="26438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78C7FB-4AE2-3531-73E4-140364AFA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589" y="2871177"/>
              <a:ext cx="1920875" cy="11885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AutoNum type="arabicPeriod" startAt="4"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Identify    Critical Uncertainties</a:t>
              </a:r>
            </a:p>
          </p:txBody>
        </p:sp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018EF809-32DF-B839-BB04-C2DB8C2A4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0638" y="4321207"/>
              <a:ext cx="1370012" cy="1193800"/>
              <a:chOff x="2374900" y="4820444"/>
              <a:chExt cx="1370012" cy="1193800"/>
            </a:xfrm>
          </p:grpSpPr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7AC94E3D-7F16-5B83-1752-7BAB604DE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900" y="5431631"/>
                <a:ext cx="1370012" cy="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Line 6">
                <a:extLst>
                  <a:ext uri="{FF2B5EF4-FFF2-40B4-BE49-F238E27FC236}">
                    <a16:creationId xmlns:a16="http://schemas.microsoft.com/office/drawing/2014/main" id="{28590714-BE57-F512-CFD1-EBA1C7D36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0" y="4820444"/>
                <a:ext cx="0" cy="119380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A2AFB9-A7E7-82A0-9447-6AF62D543DBC}"/>
              </a:ext>
            </a:extLst>
          </p:cNvPr>
          <p:cNvGrpSpPr/>
          <p:nvPr/>
        </p:nvGrpSpPr>
        <p:grpSpPr>
          <a:xfrm>
            <a:off x="5542584" y="2901403"/>
            <a:ext cx="3112155" cy="3105249"/>
            <a:chOff x="5957834" y="2871177"/>
            <a:chExt cx="2103438" cy="2695424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001EC0C3-0FCC-2B6E-B605-E11BEC390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9622" y="4269613"/>
              <a:ext cx="1411288" cy="1296988"/>
              <a:chOff x="3047" y="2495"/>
              <a:chExt cx="889" cy="817"/>
            </a:xfrm>
          </p:grpSpPr>
          <p:sp>
            <p:nvSpPr>
              <p:cNvPr id="19" name="Line 5">
                <a:extLst>
                  <a:ext uri="{FF2B5EF4-FFF2-40B4-BE49-F238E27FC236}">
                    <a16:creationId xmlns:a16="http://schemas.microsoft.com/office/drawing/2014/main" id="{4BB959B7-3BA5-2BFB-8B3D-72F5FE7DC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2903"/>
                <a:ext cx="889" cy="2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" name="Line 6">
                <a:extLst>
                  <a:ext uri="{FF2B5EF4-FFF2-40B4-BE49-F238E27FC236}">
                    <a16:creationId xmlns:a16="http://schemas.microsoft.com/office/drawing/2014/main" id="{62EF833D-049A-095F-5FAD-5E8B3835E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3" y="2520"/>
                <a:ext cx="0" cy="752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CE17187A-C7F1-C990-8E31-D841E5663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5" y="2495"/>
                <a:ext cx="847" cy="817"/>
                <a:chOff x="6246" y="5172"/>
                <a:chExt cx="2118" cy="2042"/>
              </a:xfrm>
            </p:grpSpPr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id="{4738699D-9662-0F68-7A24-2CB5571A8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14" y="5172"/>
                  <a:ext cx="650" cy="71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9">
                  <a:extLst>
                    <a:ext uri="{FF2B5EF4-FFF2-40B4-BE49-F238E27FC236}">
                      <a16:creationId xmlns:a16="http://schemas.microsoft.com/office/drawing/2014/main" id="{3C872F9E-EA67-97B1-690F-5238EBFA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14" y="6479"/>
                  <a:ext cx="650" cy="71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10">
                  <a:extLst>
                    <a:ext uri="{FF2B5EF4-FFF2-40B4-BE49-F238E27FC236}">
                      <a16:creationId xmlns:a16="http://schemas.microsoft.com/office/drawing/2014/main" id="{52C86B7D-7411-E579-F22C-493341AC8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9" y="6504"/>
                  <a:ext cx="650" cy="71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11">
                  <a:extLst>
                    <a:ext uri="{FF2B5EF4-FFF2-40B4-BE49-F238E27FC236}">
                      <a16:creationId xmlns:a16="http://schemas.microsoft.com/office/drawing/2014/main" id="{B8B6F4AE-EC05-FC62-9334-D3F8204EC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6" y="5172"/>
                  <a:ext cx="650" cy="71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DB91CF-E362-3002-C839-EB08D46C4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34" y="2871177"/>
              <a:ext cx="2103438" cy="1202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AutoNum type="arabicPeriod" startAt="5"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Develop Scenario Characteristics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61E8F1-B613-3F2C-A362-FFFECCEBD4F9}"/>
              </a:ext>
            </a:extLst>
          </p:cNvPr>
          <p:cNvGrpSpPr/>
          <p:nvPr/>
        </p:nvGrpSpPr>
        <p:grpSpPr>
          <a:xfrm>
            <a:off x="9134475" y="2888450"/>
            <a:ext cx="3112151" cy="3315407"/>
            <a:chOff x="9134475" y="2888450"/>
            <a:chExt cx="3112151" cy="3315407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16614515-BAF8-D129-BE2B-675706D56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8610" y="6171036"/>
              <a:ext cx="2463786" cy="0"/>
            </a:xfrm>
            <a:prstGeom prst="line">
              <a:avLst/>
            </a:prstGeom>
            <a:noFill/>
            <a:ln w="571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51902B0-B014-CA87-011D-80BC6626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625" y="5018041"/>
              <a:ext cx="2120694" cy="304158"/>
            </a:xfrm>
            <a:custGeom>
              <a:avLst/>
              <a:gdLst>
                <a:gd name="T0" fmla="*/ 0 w 768"/>
                <a:gd name="T1" fmla="*/ 2 h 194"/>
                <a:gd name="T2" fmla="*/ 351 w 768"/>
                <a:gd name="T3" fmla="*/ 2 h 194"/>
                <a:gd name="T4" fmla="*/ 1025 w 768"/>
                <a:gd name="T5" fmla="*/ 2 h 194"/>
                <a:gd name="T6" fmla="*/ 1728 w 768"/>
                <a:gd name="T7" fmla="*/ 2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94"/>
                <a:gd name="T14" fmla="*/ 768 w 768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94">
                  <a:moveTo>
                    <a:pt x="0" y="194"/>
                  </a:moveTo>
                  <a:cubicBezTo>
                    <a:pt x="40" y="155"/>
                    <a:pt x="80" y="116"/>
                    <a:pt x="156" y="86"/>
                  </a:cubicBezTo>
                  <a:cubicBezTo>
                    <a:pt x="232" y="56"/>
                    <a:pt x="354" y="28"/>
                    <a:pt x="456" y="14"/>
                  </a:cubicBezTo>
                  <a:cubicBezTo>
                    <a:pt x="558" y="0"/>
                    <a:pt x="706" y="4"/>
                    <a:pt x="768" y="2"/>
                  </a:cubicBezTo>
                </a:path>
              </a:pathLst>
            </a:custGeom>
            <a:solidFill>
              <a:srgbClr val="FF7C80"/>
            </a:solidFill>
            <a:ln w="57150" cmpd="sng">
              <a:solidFill>
                <a:srgbClr val="FF7C8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0F5E59A5-9FF0-9CEB-CB18-AF524916FF02}"/>
                </a:ext>
              </a:extLst>
            </p:cNvPr>
            <p:cNvSpPr>
              <a:spLocks/>
            </p:cNvSpPr>
            <p:nvPr/>
          </p:nvSpPr>
          <p:spPr bwMode="auto">
            <a:xfrm rot="660212">
              <a:off x="9423538" y="5535598"/>
              <a:ext cx="2123395" cy="139486"/>
            </a:xfrm>
            <a:custGeom>
              <a:avLst/>
              <a:gdLst>
                <a:gd name="T0" fmla="*/ 0 w 768"/>
                <a:gd name="T1" fmla="*/ 0 h 88"/>
                <a:gd name="T2" fmla="*/ 454 w 768"/>
                <a:gd name="T3" fmla="*/ 2 h 88"/>
                <a:gd name="T4" fmla="*/ 1583 w 768"/>
                <a:gd name="T5" fmla="*/ 2 h 88"/>
                <a:gd name="T6" fmla="*/ 1809 w 768"/>
                <a:gd name="T7" fmla="*/ 2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88"/>
                <a:gd name="T14" fmla="*/ 768 w 76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88">
                  <a:moveTo>
                    <a:pt x="0" y="0"/>
                  </a:moveTo>
                  <a:cubicBezTo>
                    <a:pt x="40" y="17"/>
                    <a:pt x="80" y="34"/>
                    <a:pt x="192" y="48"/>
                  </a:cubicBezTo>
                  <a:cubicBezTo>
                    <a:pt x="304" y="62"/>
                    <a:pt x="576" y="80"/>
                    <a:pt x="672" y="84"/>
                  </a:cubicBezTo>
                  <a:cubicBezTo>
                    <a:pt x="768" y="88"/>
                    <a:pt x="768" y="80"/>
                    <a:pt x="768" y="72"/>
                  </a:cubicBezTo>
                </a:path>
              </a:pathLst>
            </a:custGeom>
            <a:solidFill>
              <a:srgbClr val="B7E7BF"/>
            </a:solidFill>
            <a:ln w="57150" cmpd="sng">
              <a:solidFill>
                <a:srgbClr val="66FF33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A090EB-0953-B824-6002-25B8F7DE5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4475" y="2888450"/>
              <a:ext cx="3112151" cy="138499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AutoNum type="arabicPeriod" startAt="6"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Determine Implications &amp; Strategies</a:t>
              </a:r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24A66D90-8A4C-419B-70D6-7401593A3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8610" y="4634637"/>
              <a:ext cx="0" cy="1569220"/>
            </a:xfrm>
            <a:prstGeom prst="line">
              <a:avLst/>
            </a:prstGeom>
            <a:noFill/>
            <a:ln w="571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F8BCE6-AB11-E208-91B3-36C2EF06B90E}"/>
              </a:ext>
            </a:extLst>
          </p:cNvPr>
          <p:cNvGrpSpPr/>
          <p:nvPr/>
        </p:nvGrpSpPr>
        <p:grpSpPr>
          <a:xfrm>
            <a:off x="123252" y="2886928"/>
            <a:ext cx="1906134" cy="2922170"/>
            <a:chOff x="123252" y="2886928"/>
            <a:chExt cx="1906134" cy="29221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A562E9-546C-47E3-A156-380F61A48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52" y="2886928"/>
              <a:ext cx="1906134" cy="9541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AutoNum type="arabicPeriod" startAt="3"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Identify           Drivers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A67B07E-22A0-CEC0-1F30-529D768CDDCF}"/>
                </a:ext>
              </a:extLst>
            </p:cNvPr>
            <p:cNvGrpSpPr/>
            <p:nvPr/>
          </p:nvGrpSpPr>
          <p:grpSpPr>
            <a:xfrm>
              <a:off x="432112" y="4397481"/>
              <a:ext cx="1371600" cy="1411617"/>
              <a:chOff x="432112" y="4397481"/>
              <a:chExt cx="1371600" cy="1411617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A0A1DB1-04C7-548D-3483-90DB1ADB5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4397481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7FE8781-4964-A667-8173-1CE0F2BFF2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4632751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D58E850-15F7-06D0-ED7D-DD70C45A8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4868020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E3B2B8C-E0B3-3331-775A-2858F84C9B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5103290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6540706-B194-E216-11EC-A3D80CF5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5338560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235173A-6A8F-DBBA-1B35-E5B46EE8C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5573830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38C118A-D72E-5695-AE25-5958B087E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12" y="5809098"/>
                <a:ext cx="1371600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18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8" grpId="0"/>
      <p:bldP spid="3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FC4C8-F945-0653-4937-877730AE2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20994-AB27-920D-B944-DE5F02E27F9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48" y="-4034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DAE020-0F23-06A9-36D0-E0D8F3FB850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95C342-E118-63F3-09CB-CF2796B6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EED26-2DE6-9338-CEAA-8FDD80725587}"/>
              </a:ext>
            </a:extLst>
          </p:cNvPr>
          <p:cNvSpPr txBox="1"/>
          <p:nvPr/>
        </p:nvSpPr>
        <p:spPr>
          <a:xfrm>
            <a:off x="180864" y="729184"/>
            <a:ext cx="11796765" cy="60016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Forest Value and Carbon Storage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forest productivity and minimize losses from fires, droughts, and pests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carbon storage capacity through enhanced forest management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and expand forest land for harvesting of wood and storing carbon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Sustainable, Circular Products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Pursue innovative uses of lumber products, especially in building construction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and commercialize new products based on wood constituents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sustainable energy across the full lifecycle of products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Use of Residuals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value from all wood residuals, especially lignin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waste in all production, use, and end-of-life operations</a:t>
            </a:r>
          </a:p>
          <a:p>
            <a:pPr marL="342900" indent="18288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Availability of Expert Personnel</a:t>
            </a: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retain outstanding leaders, experts, professors, and students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59000-C868-0726-0095-FE36725A8750}"/>
              </a:ext>
            </a:extLst>
          </p:cNvPr>
          <p:cNvSpPr txBox="1"/>
          <p:nvPr/>
        </p:nvSpPr>
        <p:spPr>
          <a:xfrm>
            <a:off x="0" y="0"/>
            <a:ext cx="11432016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Strategies: Example - Forestry Industry</a:t>
            </a:r>
          </a:p>
        </p:txBody>
      </p:sp>
    </p:spTree>
    <p:extLst>
      <p:ext uri="{BB962C8B-B14F-4D97-AF65-F5344CB8AC3E}">
        <p14:creationId xmlns:p14="http://schemas.microsoft.com/office/powerpoint/2010/main" val="84009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37546-C16D-69F7-4C57-363EB0A8930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48" y="-14082"/>
            <a:ext cx="12207240" cy="704088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E022FA-8A7E-4C23-96AB-DF60B311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8025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79FF0E0-D575-8FD2-9413-97B19B39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9025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1150" algn="l"/>
              </a:tabLst>
              <a:defRPr/>
            </a:pPr>
            <a:r>
              <a:rPr lang="en-US" sz="4000" b="1" kern="0" dirty="0">
                <a:solidFill>
                  <a:prstClr val="white"/>
                </a:solidFill>
                <a:latin typeface="Arial" charset="0"/>
              </a:rPr>
              <a:t>F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Project Completion Schedule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860328-F74C-8387-0A34-32A13EBD2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72410"/>
              </p:ext>
            </p:extLst>
          </p:nvPr>
        </p:nvGraphicFramePr>
        <p:xfrm>
          <a:off x="422029" y="1616661"/>
          <a:ext cx="11286053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1120">
                  <a:extLst>
                    <a:ext uri="{9D8B030D-6E8A-4147-A177-3AD203B41FA5}">
                      <a16:colId xmlns:a16="http://schemas.microsoft.com/office/drawing/2014/main" val="3683629805"/>
                    </a:ext>
                  </a:extLst>
                </a:gridCol>
                <a:gridCol w="2324933">
                  <a:extLst>
                    <a:ext uri="{9D8B030D-6E8A-4147-A177-3AD203B41FA5}">
                      <a16:colId xmlns:a16="http://schemas.microsoft.com/office/drawing/2014/main" val="31566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76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adjustments based on external reviews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2025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0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in CAETS Brisbane meetings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2025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1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by CAETS Academies and endorsement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2025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18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editing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2025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54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 of report</a:t>
                      </a:r>
                      <a:endParaRPr lang="en-CA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2026</a:t>
                      </a:r>
                      <a:endParaRPr lang="en-CA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33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91CF-307D-1382-E2D2-6E061A54C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D7325-887D-7947-C0C3-B64985AF2B6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E571B7-1DE6-B078-7087-88E9997B2C4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pic>
        <p:nvPicPr>
          <p:cNvPr id="6" name="Picture 5" descr="Solar panels and wind turbines in front of a power line&#10;&#10;AI-generated content may be incorrect.">
            <a:extLst>
              <a:ext uri="{FF2B5EF4-FFF2-40B4-BE49-F238E27FC236}">
                <a16:creationId xmlns:a16="http://schemas.microsoft.com/office/drawing/2014/main" id="{BA72BF3D-26C9-CB85-FF39-973D94D42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8" y="3238976"/>
            <a:ext cx="2743200" cy="1543050"/>
          </a:xfrm>
          <a:prstGeom prst="rect">
            <a:avLst/>
          </a:prstGeom>
        </p:spPr>
      </p:pic>
      <p:pic>
        <p:nvPicPr>
          <p:cNvPr id="10" name="Picture 9" descr="A person and person looking at papers&#10;&#10;AI-generated content may be incorrect.">
            <a:extLst>
              <a:ext uri="{FF2B5EF4-FFF2-40B4-BE49-F238E27FC236}">
                <a16:creationId xmlns:a16="http://schemas.microsoft.com/office/drawing/2014/main" id="{AEDE6D5B-7FF2-91AD-239B-F3A63FA4AB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38" y="1522029"/>
            <a:ext cx="2743200" cy="1543050"/>
          </a:xfrm>
          <a:prstGeom prst="rect">
            <a:avLst/>
          </a:prstGeom>
        </p:spPr>
      </p:pic>
      <p:pic>
        <p:nvPicPr>
          <p:cNvPr id="12" name="Picture 11" descr="Hands holding a light bulb and a plant&#10;&#10;AI-generated content may be incorrect.">
            <a:extLst>
              <a:ext uri="{FF2B5EF4-FFF2-40B4-BE49-F238E27FC236}">
                <a16:creationId xmlns:a16="http://schemas.microsoft.com/office/drawing/2014/main" id="{4A970EFB-5D0A-0741-FB18-845A97413C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6786" y="5868641"/>
            <a:ext cx="1623195" cy="914400"/>
          </a:xfrm>
          <a:prstGeom prst="rect">
            <a:avLst/>
          </a:prstGeom>
        </p:spPr>
      </p:pic>
      <p:pic>
        <p:nvPicPr>
          <p:cNvPr id="16" name="Picture 15" descr="A destroyed building with a broken power line&#10;&#10;AI-generated content may be incorrect.">
            <a:extLst>
              <a:ext uri="{FF2B5EF4-FFF2-40B4-BE49-F238E27FC236}">
                <a16:creationId xmlns:a16="http://schemas.microsoft.com/office/drawing/2014/main" id="{D851C50C-43D6-A64D-EB4B-C9C4DB428E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62" y="3239855"/>
            <a:ext cx="2743200" cy="1542171"/>
          </a:xfrm>
          <a:prstGeom prst="rect">
            <a:avLst/>
          </a:prstGeom>
        </p:spPr>
      </p:pic>
      <p:pic>
        <p:nvPicPr>
          <p:cNvPr id="18" name="Picture 17" descr="A person sitting in front of a stove&#10;&#10;AI-generated content may be incorrect.">
            <a:extLst>
              <a:ext uri="{FF2B5EF4-FFF2-40B4-BE49-F238E27FC236}">
                <a16:creationId xmlns:a16="http://schemas.microsoft.com/office/drawing/2014/main" id="{3E692395-8044-3AB1-2E12-80FB8CCE6A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8962" y="1504169"/>
            <a:ext cx="2743200" cy="1542171"/>
          </a:xfrm>
          <a:prstGeom prst="rect">
            <a:avLst/>
          </a:prstGeom>
        </p:spPr>
      </p:pic>
      <p:pic>
        <p:nvPicPr>
          <p:cNvPr id="20" name="Picture 19" descr="A long hallway with rows of computer servers&#10;&#10;AI-generated content may be incorrect.">
            <a:extLst>
              <a:ext uri="{FF2B5EF4-FFF2-40B4-BE49-F238E27FC236}">
                <a16:creationId xmlns:a16="http://schemas.microsoft.com/office/drawing/2014/main" id="{1CC29D9A-E579-0099-3D60-C92A97BE9C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8962" y="4926165"/>
            <a:ext cx="2743200" cy="154217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ADCB9B-F6D5-960B-C4B9-BE705313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23909C50-23C6-6AEB-92E5-1F0C0457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70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 Project: Security of Energy Supply - Towards Reliable Low-carbon Energy for All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A4BC08-A997-60BB-0C62-3095C7681433}"/>
              </a:ext>
            </a:extLst>
          </p:cNvPr>
          <p:cNvGrpSpPr/>
          <p:nvPr/>
        </p:nvGrpSpPr>
        <p:grpSpPr>
          <a:xfrm>
            <a:off x="163219" y="4915791"/>
            <a:ext cx="2739819" cy="1545336"/>
            <a:chOff x="251866" y="4578016"/>
            <a:chExt cx="2739819" cy="15453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09B9297-8E18-A413-2473-36561DD5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08" y="4578016"/>
              <a:ext cx="1312777" cy="154533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6E8BB9-077C-246F-6909-5649F1CA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66" y="4578016"/>
              <a:ext cx="1251963" cy="154533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7BAB14-4D77-3E16-F25C-340A2346F161}"/>
              </a:ext>
            </a:extLst>
          </p:cNvPr>
          <p:cNvSpPr txBox="1"/>
          <p:nvPr/>
        </p:nvSpPr>
        <p:spPr>
          <a:xfrm>
            <a:off x="3013372" y="1504169"/>
            <a:ext cx="6400800" cy="4193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Reliability, affordability, and sustainability under normal and abnormal conditions from all energy sources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Perspectives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citizens, companies, communities and cities, countries; local, regional, national, and international considerations and collaboration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Innovative engineering contributions to improving energy security for all, including residential and corporate users 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Pathways and strategies for improving current and developing new technologies to achieve energy security; new ideas for citizens, businesses, investors, governments, regulators, and academics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2488E-F51A-BC3C-ECB4-4D838D6B559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20" y="58686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91CF-307D-1382-E2D2-6E061A54C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D7325-887D-7947-C0C3-B64985AF2B6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40" y="-91440"/>
            <a:ext cx="12207240" cy="704088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E571B7-1DE6-B078-7087-88E9997B2C4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984" y="6280"/>
            <a:ext cx="4572000" cy="9144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ADCB9B-F6D5-960B-C4B9-BE705313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240" y="6400800"/>
            <a:ext cx="822960" cy="457200"/>
          </a:xfrm>
        </p:spPr>
        <p:txBody>
          <a:bodyPr/>
          <a:lstStyle>
            <a:lvl1pPr>
              <a:defRPr>
                <a:solidFill>
                  <a:srgbClr val="0088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C7CE712-8CD6-457F-B9BF-0312D55A628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1A0E29-F6B0-A4F6-3147-3613ACACCA43}"/>
              </a:ext>
            </a:extLst>
          </p:cNvPr>
          <p:cNvGrpSpPr/>
          <p:nvPr/>
        </p:nvGrpSpPr>
        <p:grpSpPr>
          <a:xfrm>
            <a:off x="4151579" y="5150446"/>
            <a:ext cx="3860543" cy="1642232"/>
            <a:chOff x="2875448" y="4482237"/>
            <a:chExt cx="3860543" cy="1642232"/>
          </a:xfrm>
        </p:grpSpPr>
        <p:pic>
          <p:nvPicPr>
            <p:cNvPr id="7" name="docshape3">
              <a:extLst>
                <a:ext uri="{FF2B5EF4-FFF2-40B4-BE49-F238E27FC236}">
                  <a16:creationId xmlns:a16="http://schemas.microsoft.com/office/drawing/2014/main" id="{0A5FCCBB-E332-9C51-3E3C-4CE2B6A2E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598" y="4482237"/>
              <a:ext cx="2422242" cy="1267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36769609-C360-AB1A-D2C2-2243E2DEE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448" y="5724359"/>
              <a:ext cx="38605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CAETS ENERGY COMMUNITY</a:t>
              </a:r>
              <a:endPara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D0DA27-C3BC-472B-695F-B1CB0357445B}"/>
              </a:ext>
            </a:extLst>
          </p:cNvPr>
          <p:cNvSpPr txBox="1"/>
          <p:nvPr/>
        </p:nvSpPr>
        <p:spPr>
          <a:xfrm>
            <a:off x="408217" y="1657810"/>
            <a:ext cx="576072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date:</a:t>
            </a:r>
            <a:endParaRPr lang="en-CA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5A213-7D0F-569F-E895-ECD70B2A8504}"/>
              </a:ext>
            </a:extLst>
          </p:cNvPr>
          <p:cNvSpPr txBox="1"/>
          <p:nvPr/>
        </p:nvSpPr>
        <p:spPr>
          <a:xfrm>
            <a:off x="408217" y="2612269"/>
            <a:ext cx="576072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Lead:</a:t>
            </a:r>
            <a:endParaRPr lang="en-CA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7F058-CC8D-C2B6-FA04-1E065EF0F9E8}"/>
              </a:ext>
            </a:extLst>
          </p:cNvPr>
          <p:cNvSpPr txBox="1"/>
          <p:nvPr/>
        </p:nvSpPr>
        <p:spPr>
          <a:xfrm>
            <a:off x="6679827" y="3043700"/>
            <a:ext cx="5167557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 (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3D852-2964-EA51-6776-C8EC85A9EDE4}"/>
              </a:ext>
            </a:extLst>
          </p:cNvPr>
          <p:cNvSpPr txBox="1"/>
          <p:nvPr/>
        </p:nvSpPr>
        <p:spPr>
          <a:xfrm>
            <a:off x="6679827" y="1657810"/>
            <a:ext cx="402336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or </a:t>
            </a:r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  <a:endParaRPr lang="en-CA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C8A8B-742B-4E23-C4F6-10E1089E4D45}"/>
              </a:ext>
            </a:extLst>
          </p:cNvPr>
          <p:cNvSpPr txBox="1"/>
          <p:nvPr/>
        </p:nvSpPr>
        <p:spPr>
          <a:xfrm>
            <a:off x="408217" y="3873746"/>
            <a:ext cx="576072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Participants:</a:t>
            </a:r>
            <a:endParaRPr lang="en-CA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831C3-560A-7763-A910-9142297A8683}"/>
              </a:ext>
            </a:extLst>
          </p:cNvPr>
          <p:cNvSpPr txBox="1"/>
          <p:nvPr/>
        </p:nvSpPr>
        <p:spPr>
          <a:xfrm>
            <a:off x="6679827" y="3873746"/>
            <a:ext cx="4572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CAETS Members</a:t>
            </a:r>
            <a:endParaRPr lang="en-CA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8A974-0E99-6F82-AB94-5DDABC4C3AA9}"/>
              </a:ext>
            </a:extLst>
          </p:cNvPr>
          <p:cNvSpPr txBox="1"/>
          <p:nvPr/>
        </p:nvSpPr>
        <p:spPr>
          <a:xfrm>
            <a:off x="6679827" y="2612269"/>
            <a:ext cx="5167557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National Academy</a:t>
            </a:r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CAE27-8E14-A47A-D3E1-E2A643B0E1CE}"/>
              </a:ext>
            </a:extLst>
          </p:cNvPr>
          <p:cNvSpPr txBox="1"/>
          <p:nvPr/>
        </p:nvSpPr>
        <p:spPr>
          <a:xfrm>
            <a:off x="6719643" y="4294069"/>
            <a:ext cx="5167557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other experts</a:t>
            </a:r>
            <a:endParaRPr lang="en-CA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AD24FE7-EF66-9DF3-AD0F-C9E0C0C1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70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 Project: Security of Energy Supply - Towards Reliable Low-carbon Energy for All </a:t>
            </a:r>
          </a:p>
        </p:txBody>
      </p:sp>
    </p:spTree>
    <p:extLst>
      <p:ext uri="{BB962C8B-B14F-4D97-AF65-F5344CB8AC3E}">
        <p14:creationId xmlns:p14="http://schemas.microsoft.com/office/powerpoint/2010/main" val="12873764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FD048F7E3E6448FA7EDDC43E96D21" ma:contentTypeVersion="16" ma:contentTypeDescription="Create a new document." ma:contentTypeScope="" ma:versionID="46b6296187060c52eedd718041428194">
  <xsd:schema xmlns:xsd="http://www.w3.org/2001/XMLSchema" xmlns:xs="http://www.w3.org/2001/XMLSchema" xmlns:p="http://schemas.microsoft.com/office/2006/metadata/properties" xmlns:ns2="3c63d65e-19a7-4225-96cd-42037d6d777b" xmlns:ns3="3a844cd8-5619-42bb-821d-d1ec7d7ecfe8" targetNamespace="http://schemas.microsoft.com/office/2006/metadata/properties" ma:root="true" ma:fieldsID="b6cb47da3a659ec6fe03b4b9dc4a0a23" ns2:_="" ns3:_="">
    <xsd:import namespace="3c63d65e-19a7-4225-96cd-42037d6d777b"/>
    <xsd:import namespace="3a844cd8-5619-42bb-821d-d1ec7d7ec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3d65e-19a7-4225-96cd-42037d6d7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f24066-3c6f-4382-903b-acd999d16e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44cd8-5619-42bb-821d-d1ec7d7ecf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0617a5-1b8e-4979-8205-0a8bbed0ef6f}" ma:internalName="TaxCatchAll" ma:showField="CatchAllData" ma:web="3a844cd8-5619-42bb-821d-d1ec7d7ec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63d65e-19a7-4225-96cd-42037d6d777b">
      <Terms xmlns="http://schemas.microsoft.com/office/infopath/2007/PartnerControls"/>
    </lcf76f155ced4ddcb4097134ff3c332f>
    <TaxCatchAll xmlns="3a844cd8-5619-42bb-821d-d1ec7d7ecfe8" xsi:nil="true"/>
  </documentManagement>
</p:properties>
</file>

<file path=customXml/itemProps1.xml><?xml version="1.0" encoding="utf-8"?>
<ds:datastoreItem xmlns:ds="http://schemas.openxmlformats.org/officeDocument/2006/customXml" ds:itemID="{5293DD1B-52E3-4807-8AAC-09D9B6E8925A}">
  <ds:schemaRefs>
    <ds:schemaRef ds:uri="3a844cd8-5619-42bb-821d-d1ec7d7ecfe8"/>
    <ds:schemaRef ds:uri="3c63d65e-19a7-4225-96cd-42037d6d77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145525-086B-4F07-9E1F-B118932709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3FDDA1-BFE5-47B1-9EDC-F251E08740D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3c63d65e-19a7-4225-96cd-42037d6d777b"/>
    <ds:schemaRef ds:uri="3a844cd8-5619-42bb-821d-d1ec7d7ecf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967</Words>
  <Application>Microsoft Office PowerPoint</Application>
  <PresentationFormat>Widescreen</PresentationFormat>
  <Paragraphs>196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defaultuser0</dc:creator>
  <cp:lastModifiedBy>Axel Meisen</cp:lastModifiedBy>
  <cp:revision>29</cp:revision>
  <cp:lastPrinted>2025-09-04T14:33:23Z</cp:lastPrinted>
  <dcterms:created xsi:type="dcterms:W3CDTF">2021-03-08T02:41:51Z</dcterms:created>
  <dcterms:modified xsi:type="dcterms:W3CDTF">2025-09-05T00:27:17Z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0x010100E0AFD048F7E3E6448FA7EDDC43E96D21</vt:lpwstr>
  </property>
</Properties>
</file>